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89" r:id="rId2"/>
    <p:sldId id="288" r:id="rId3"/>
    <p:sldId id="316" r:id="rId4"/>
    <p:sldId id="317" r:id="rId5"/>
    <p:sldId id="318"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38" r:id="rId25"/>
    <p:sldId id="339" r:id="rId26"/>
    <p:sldId id="340" r:id="rId27"/>
    <p:sldId id="341" r:id="rId28"/>
    <p:sldId id="342" r:id="rId29"/>
    <p:sldId id="343" r:id="rId30"/>
    <p:sldId id="344" r:id="rId31"/>
    <p:sldId id="319" r:id="rId32"/>
    <p:sldId id="304" r:id="rId3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9" d="100"/>
          <a:sy n="109" d="100"/>
        </p:scale>
        <p:origin x="167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A6ED0A0E-0E43-4AA3-B23A-3D744CBAF324}" type="datetimeFigureOut">
              <a:rPr lang="ar-IQ" smtClean="0"/>
              <a:t>22/09/1444</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850451B2-EBBA-43FE-9F1E-9D7D7325B6C9}"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6ED0A0E-0E43-4AA3-B23A-3D744CBAF324}" type="datetimeFigureOut">
              <a:rPr lang="ar-IQ" smtClean="0"/>
              <a:t>22/09/1444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0451B2-EBBA-43FE-9F1E-9D7D7325B6C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6ED0A0E-0E43-4AA3-B23A-3D744CBAF324}" type="datetimeFigureOut">
              <a:rPr lang="ar-IQ" smtClean="0"/>
              <a:t>22/09/1444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0451B2-EBBA-43FE-9F1E-9D7D7325B6C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6ED0A0E-0E43-4AA3-B23A-3D744CBAF324}" type="datetimeFigureOut">
              <a:rPr lang="ar-IQ" smtClean="0"/>
              <a:t>22/09/1444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0451B2-EBBA-43FE-9F1E-9D7D7325B6C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A6ED0A0E-0E43-4AA3-B23A-3D744CBAF324}" type="datetimeFigureOut">
              <a:rPr lang="ar-IQ" smtClean="0"/>
              <a:t>22/09/1444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0451B2-EBBA-43FE-9F1E-9D7D7325B6C9}"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A6ED0A0E-0E43-4AA3-B23A-3D744CBAF324}" type="datetimeFigureOut">
              <a:rPr lang="ar-IQ" smtClean="0"/>
              <a:t>22/09/1444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0451B2-EBBA-43FE-9F1E-9D7D7325B6C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A6ED0A0E-0E43-4AA3-B23A-3D744CBAF324}" type="datetimeFigureOut">
              <a:rPr lang="ar-IQ" smtClean="0"/>
              <a:t>22/09/1444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50451B2-EBBA-43FE-9F1E-9D7D7325B6C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A6ED0A0E-0E43-4AA3-B23A-3D744CBAF324}" type="datetimeFigureOut">
              <a:rPr lang="ar-IQ" smtClean="0"/>
              <a:t>22/09/1444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50451B2-EBBA-43FE-9F1E-9D7D7325B6C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D0A0E-0E43-4AA3-B23A-3D744CBAF324}" type="datetimeFigureOut">
              <a:rPr lang="ar-IQ" smtClean="0"/>
              <a:t>22/09/1444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50451B2-EBBA-43FE-9F1E-9D7D7325B6C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A6ED0A0E-0E43-4AA3-B23A-3D744CBAF324}" type="datetimeFigureOut">
              <a:rPr lang="ar-IQ" smtClean="0"/>
              <a:t>22/09/1444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0451B2-EBBA-43FE-9F1E-9D7D7325B6C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A6ED0A0E-0E43-4AA3-B23A-3D744CBAF324}" type="datetimeFigureOut">
              <a:rPr lang="ar-IQ" smtClean="0"/>
              <a:t>22/09/1444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850451B2-EBBA-43FE-9F1E-9D7D7325B6C9}"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6ED0A0E-0E43-4AA3-B23A-3D744CBAF324}" type="datetimeFigureOut">
              <a:rPr lang="ar-IQ" smtClean="0"/>
              <a:t>22/09/1444</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50451B2-EBBA-43FE-9F1E-9D7D7325B6C9}"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a:solidFill>
                  <a:prstClr val="black"/>
                </a:solidFill>
                <a:effectLst>
                  <a:outerShdw blurRad="38100" dist="25400" dir="5400000" algn="tl" rotWithShape="0">
                    <a:srgbClr val="000000">
                      <a:alpha val="43000"/>
                    </a:srgbClr>
                  </a:outerShdw>
                </a:effectLst>
                <a:latin typeface="Times New Roman" pitchFamily="18" charset="0"/>
                <a:cs typeface="Times New Roman" pitchFamily="18" charset="0"/>
              </a:rPr>
              <a:t>University of </a:t>
            </a:r>
            <a:r>
              <a:rPr lang="en-US" sz="4000" b="1" dirty="0" err="1">
                <a:solidFill>
                  <a:prstClr val="black"/>
                </a:solidFill>
                <a:effectLst>
                  <a:outerShdw blurRad="38100" dist="25400" dir="5400000" algn="tl" rotWithShape="0">
                    <a:srgbClr val="000000">
                      <a:alpha val="43000"/>
                    </a:srgbClr>
                  </a:outerShdw>
                </a:effectLst>
                <a:latin typeface="Times New Roman" pitchFamily="18" charset="0"/>
                <a:cs typeface="Times New Roman" pitchFamily="18" charset="0"/>
              </a:rPr>
              <a:t>Basrah</a:t>
            </a:r>
            <a:r>
              <a:rPr lang="en-US" sz="4000" b="1" dirty="0">
                <a:solidFill>
                  <a:prstClr val="black"/>
                </a:solidFill>
                <a:effectLst>
                  <a:outerShdw blurRad="38100" dist="25400" dir="5400000" algn="tl" rotWithShape="0">
                    <a:srgbClr val="000000">
                      <a:alpha val="43000"/>
                    </a:srgbClr>
                  </a:outerShdw>
                </a:effectLst>
                <a:latin typeface="Times New Roman" pitchFamily="18" charset="0"/>
                <a:cs typeface="Times New Roman" pitchFamily="18" charset="0"/>
              </a:rPr>
              <a:t> </a:t>
            </a:r>
            <a:br>
              <a:rPr lang="en-US" sz="4000" b="1" dirty="0">
                <a:solidFill>
                  <a:prstClr val="black"/>
                </a:solidFill>
                <a:effectLst>
                  <a:outerShdw blurRad="38100" dist="25400" dir="5400000" algn="tl" rotWithShape="0">
                    <a:srgbClr val="000000">
                      <a:alpha val="43000"/>
                    </a:srgbClr>
                  </a:outerShdw>
                </a:effectLst>
                <a:latin typeface="Times New Roman" pitchFamily="18" charset="0"/>
                <a:cs typeface="Times New Roman" pitchFamily="18" charset="0"/>
              </a:rPr>
            </a:br>
            <a:r>
              <a:rPr lang="en-US" sz="4000" b="1" dirty="0">
                <a:solidFill>
                  <a:prstClr val="black"/>
                </a:solidFill>
                <a:effectLst>
                  <a:outerShdw blurRad="38100" dist="25400" dir="5400000" algn="tl" rotWithShape="0">
                    <a:srgbClr val="000000">
                      <a:alpha val="43000"/>
                    </a:srgbClr>
                  </a:outerShdw>
                </a:effectLst>
                <a:latin typeface="Times New Roman" pitchFamily="18" charset="0"/>
                <a:cs typeface="Times New Roman" pitchFamily="18" charset="0"/>
              </a:rPr>
              <a:t>College of Nursing</a:t>
            </a:r>
            <a:endParaRPr lang="en-US" dirty="0"/>
          </a:p>
        </p:txBody>
      </p:sp>
      <p:sp>
        <p:nvSpPr>
          <p:cNvPr id="3" name="Content Placeholder 2"/>
          <p:cNvSpPr>
            <a:spLocks noGrp="1"/>
          </p:cNvSpPr>
          <p:nvPr>
            <p:ph idx="1"/>
          </p:nvPr>
        </p:nvSpPr>
        <p:spPr>
          <a:xfrm>
            <a:off x="457200" y="2276872"/>
            <a:ext cx="8229600" cy="4047728"/>
          </a:xfrm>
        </p:spPr>
        <p:txBody>
          <a:bodyPr>
            <a:normAutofit lnSpcReduction="10000"/>
          </a:bodyPr>
          <a:lstStyle/>
          <a:p>
            <a:pPr marL="0" indent="0" algn="ctr">
              <a:buNone/>
            </a:pPr>
            <a:r>
              <a:rPr lang="en-US" sz="36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Health Promotion Course </a:t>
            </a:r>
            <a:r>
              <a:rPr lang="en-US" sz="40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en-US" sz="40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r>
              <a:rPr lang="en-US" sz="40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en-US" sz="40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r>
              <a:rPr lang="en-US" sz="3200" b="1" dirty="0" smtClean="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Fourth </a:t>
            </a:r>
            <a:r>
              <a:rPr lang="en-US" sz="32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Year </a:t>
            </a:r>
            <a:r>
              <a:rPr lang="en-US" sz="3200" b="1" dirty="0" smtClean="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Students</a:t>
            </a:r>
          </a:p>
          <a:p>
            <a:pPr marL="0" indent="0" algn="ctr">
              <a:buNone/>
            </a:pPr>
            <a:r>
              <a:rPr lang="en-US" sz="32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en-US" sz="32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r>
              <a:rPr lang="en-US" sz="32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First </a:t>
            </a:r>
            <a:r>
              <a:rPr lang="en-US" sz="3200" b="1" dirty="0" smtClean="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Semester</a:t>
            </a:r>
          </a:p>
          <a:p>
            <a:pPr marL="0" indent="0" algn="ctr">
              <a:buNone/>
            </a:pPr>
            <a:r>
              <a:rPr lang="en-US" sz="32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en-US" sz="32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r>
              <a:rPr lang="en-US" sz="3200" b="1" dirty="0" smtClean="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2023 </a:t>
            </a:r>
            <a:r>
              <a:rPr lang="en-US" sz="40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en-US" sz="40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en-US" dirty="0"/>
          </a:p>
        </p:txBody>
      </p:sp>
    </p:spTree>
    <p:extLst>
      <p:ext uri="{BB962C8B-B14F-4D97-AF65-F5344CB8AC3E}">
        <p14:creationId xmlns:p14="http://schemas.microsoft.com/office/powerpoint/2010/main" val="2841216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368152"/>
          </a:xfrm>
        </p:spPr>
        <p:txBody>
          <a:bodyPr/>
          <a:lstStyle/>
          <a:p>
            <a:r>
              <a:rPr lang="en-US" sz="3600" b="1" dirty="0">
                <a:solidFill>
                  <a:srgbClr val="FF0000"/>
                </a:solidFill>
              </a:rPr>
              <a:t>2-sequanting or kneeling from the side of the bed (to the patients right hand):</a:t>
            </a:r>
            <a:endParaRPr lang="en-US" dirty="0"/>
          </a:p>
        </p:txBody>
      </p:sp>
      <p:sp>
        <p:nvSpPr>
          <p:cNvPr id="3" name="Content Placeholder 2"/>
          <p:cNvSpPr>
            <a:spLocks noGrp="1"/>
          </p:cNvSpPr>
          <p:nvPr>
            <p:ph idx="1"/>
          </p:nvPr>
        </p:nvSpPr>
        <p:spPr>
          <a:xfrm>
            <a:off x="457200" y="1988840"/>
            <a:ext cx="8229600" cy="4335760"/>
          </a:xfrm>
        </p:spPr>
        <p:txBody>
          <a:bodyPr>
            <a:normAutofit lnSpcReduction="10000"/>
          </a:bodyPr>
          <a:lstStyle/>
          <a:p>
            <a:pPr lvl="0" algn="l" rtl="0">
              <a:buClr>
                <a:srgbClr val="0BD0D9"/>
              </a:buClr>
            </a:pPr>
            <a:r>
              <a:rPr lang="en-US" sz="3600" dirty="0">
                <a:solidFill>
                  <a:prstClr val="black"/>
                </a:solidFill>
              </a:rPr>
              <a:t>We kneel for about one minute searching for the following signs:-</a:t>
            </a:r>
          </a:p>
          <a:p>
            <a:pPr lvl="0" algn="l" rtl="0">
              <a:buClr>
                <a:srgbClr val="0BD0D9"/>
              </a:buClr>
            </a:pPr>
            <a:r>
              <a:rPr lang="en-US" sz="3600" b="1" dirty="0"/>
              <a:t>    Epigastric pulsation.</a:t>
            </a:r>
          </a:p>
          <a:p>
            <a:pPr lvl="0" algn="l" rtl="0">
              <a:buClr>
                <a:srgbClr val="0BD0D9"/>
              </a:buClr>
            </a:pPr>
            <a:r>
              <a:rPr lang="en-US" sz="3600" b="1" dirty="0"/>
              <a:t>    Visible peristalsis.</a:t>
            </a:r>
          </a:p>
          <a:p>
            <a:pPr lvl="0" algn="l" rtl="0">
              <a:buClr>
                <a:srgbClr val="0BD0D9"/>
              </a:buClr>
            </a:pPr>
            <a:r>
              <a:rPr lang="en-US" sz="3600" b="1" dirty="0"/>
              <a:t>    Movement of the abdomen with respiration.</a:t>
            </a:r>
          </a:p>
          <a:p>
            <a:pPr lvl="0" algn="l" rtl="0">
              <a:buClr>
                <a:srgbClr val="0BD0D9"/>
              </a:buClr>
            </a:pPr>
            <a:r>
              <a:rPr lang="en-US" sz="3600" b="1" dirty="0"/>
              <a:t>    Any visible mass.</a:t>
            </a:r>
            <a:endParaRPr lang="en-US" sz="3600" dirty="0"/>
          </a:p>
          <a:p>
            <a:pPr algn="l"/>
            <a:endParaRPr lang="en-US" dirty="0"/>
          </a:p>
        </p:txBody>
      </p:sp>
    </p:spTree>
    <p:extLst>
      <p:ext uri="{BB962C8B-B14F-4D97-AF65-F5344CB8AC3E}">
        <p14:creationId xmlns:p14="http://schemas.microsoft.com/office/powerpoint/2010/main" val="3356584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lstStyle/>
          <a:p>
            <a:r>
              <a:rPr lang="en-US" sz="4000" b="1" dirty="0">
                <a:solidFill>
                  <a:srgbClr val="FF0000"/>
                </a:solidFill>
              </a:rPr>
              <a:t>3-inspection from the side of the bed:</a:t>
            </a:r>
            <a:endParaRPr lang="en-US" dirty="0"/>
          </a:p>
        </p:txBody>
      </p:sp>
      <p:sp>
        <p:nvSpPr>
          <p:cNvPr id="3" name="Content Placeholder 2"/>
          <p:cNvSpPr>
            <a:spLocks noGrp="1"/>
          </p:cNvSpPr>
          <p:nvPr>
            <p:ph idx="1"/>
          </p:nvPr>
        </p:nvSpPr>
        <p:spPr>
          <a:xfrm>
            <a:off x="251520" y="1700808"/>
            <a:ext cx="8435280" cy="4623792"/>
          </a:xfrm>
        </p:spPr>
        <p:txBody>
          <a:bodyPr>
            <a:normAutofit lnSpcReduction="10000"/>
          </a:bodyPr>
          <a:lstStyle/>
          <a:p>
            <a:pPr lvl="0" algn="l" rtl="0">
              <a:buClr>
                <a:srgbClr val="0BD0D9"/>
              </a:buClr>
            </a:pPr>
            <a:r>
              <a:rPr lang="en-US" sz="3600" dirty="0">
                <a:solidFill>
                  <a:prstClr val="black"/>
                </a:solidFill>
              </a:rPr>
              <a:t>Always we stand to the right side of the abdomen and we look to the followings:- </a:t>
            </a:r>
            <a:r>
              <a:rPr lang="en-US" sz="3600" b="1" dirty="0">
                <a:solidFill>
                  <a:srgbClr val="FF0000"/>
                </a:solidFill>
              </a:rPr>
              <a:t>skin, umbilicus and the hernia orifices.</a:t>
            </a:r>
          </a:p>
          <a:p>
            <a:pPr marL="0" lvl="0" indent="0" algn="l" rtl="0">
              <a:buClr>
                <a:srgbClr val="0BD0D9"/>
              </a:buClr>
              <a:buNone/>
            </a:pPr>
            <a:endParaRPr lang="en-US" sz="3600" dirty="0">
              <a:solidFill>
                <a:srgbClr val="FF0000"/>
              </a:solidFill>
            </a:endParaRPr>
          </a:p>
          <a:p>
            <a:pPr lvl="0" algn="l" rtl="0">
              <a:buClr>
                <a:srgbClr val="0BD0D9"/>
              </a:buClr>
            </a:pPr>
            <a:r>
              <a:rPr lang="en-US" sz="3600" b="1" dirty="0">
                <a:solidFill>
                  <a:srgbClr val="FF0000"/>
                </a:solidFill>
              </a:rPr>
              <a:t>Skin:-  </a:t>
            </a:r>
            <a:r>
              <a:rPr lang="en-US" sz="3600" dirty="0">
                <a:solidFill>
                  <a:prstClr val="black"/>
                </a:solidFill>
              </a:rPr>
              <a:t>we look for  </a:t>
            </a:r>
            <a:r>
              <a:rPr lang="en-US" sz="3600" b="1" dirty="0">
                <a:solidFill>
                  <a:prstClr val="black"/>
                </a:solidFill>
              </a:rPr>
              <a:t>scars, discolorations,  visible distended veins   and  hair distribution.</a:t>
            </a:r>
          </a:p>
          <a:p>
            <a:pPr algn="l"/>
            <a:endParaRPr lang="en-US" dirty="0"/>
          </a:p>
        </p:txBody>
      </p:sp>
    </p:spTree>
    <p:extLst>
      <p:ext uri="{BB962C8B-B14F-4D97-AF65-F5344CB8AC3E}">
        <p14:creationId xmlns:p14="http://schemas.microsoft.com/office/powerpoint/2010/main" val="3858281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87888"/>
          </a:xfrm>
        </p:spPr>
        <p:txBody>
          <a:bodyPr/>
          <a:lstStyle/>
          <a:p>
            <a:pPr lvl="0" algn="l" rtl="0">
              <a:buClr>
                <a:srgbClr val="0BD0D9"/>
              </a:buClr>
            </a:pPr>
            <a:r>
              <a:rPr lang="en-US" sz="2800" b="1" dirty="0">
                <a:solidFill>
                  <a:srgbClr val="FF0000"/>
                </a:solidFill>
              </a:rPr>
              <a:t>Umbilicus:- </a:t>
            </a:r>
            <a:r>
              <a:rPr lang="en-US" sz="2800" dirty="0">
                <a:solidFill>
                  <a:prstClr val="black"/>
                </a:solidFill>
              </a:rPr>
              <a:t>we looks for the </a:t>
            </a:r>
            <a:r>
              <a:rPr lang="en-US" sz="2800" b="1" dirty="0">
                <a:solidFill>
                  <a:prstClr val="black"/>
                </a:solidFill>
              </a:rPr>
              <a:t>site, shape and abnormal discharge.</a:t>
            </a:r>
          </a:p>
          <a:p>
            <a:pPr lvl="0" algn="l" rtl="0">
              <a:buClr>
                <a:srgbClr val="0BD0D9"/>
              </a:buClr>
            </a:pPr>
            <a:r>
              <a:rPr lang="en-US" sz="2800" b="1" u="sng" dirty="0">
                <a:solidFill>
                  <a:srgbClr val="FF0000"/>
                </a:solidFill>
              </a:rPr>
              <a:t>Site:- </a:t>
            </a:r>
            <a:r>
              <a:rPr lang="en-US" sz="2800" dirty="0">
                <a:solidFill>
                  <a:prstClr val="black"/>
                </a:solidFill>
              </a:rPr>
              <a:t>normally the umbilicus located </a:t>
            </a:r>
            <a:r>
              <a:rPr lang="en-US" sz="2800" b="1" dirty="0">
                <a:solidFill>
                  <a:prstClr val="black"/>
                </a:solidFill>
              </a:rPr>
              <a:t>midway </a:t>
            </a:r>
            <a:r>
              <a:rPr lang="en-US" sz="2800" dirty="0">
                <a:solidFill>
                  <a:prstClr val="black"/>
                </a:solidFill>
              </a:rPr>
              <a:t>between the xiphisternum and the pubic symphysis (</a:t>
            </a:r>
            <a:r>
              <a:rPr lang="en-US" sz="2800" b="1" dirty="0">
                <a:solidFill>
                  <a:prstClr val="black"/>
                </a:solidFill>
              </a:rPr>
              <a:t>centrally</a:t>
            </a:r>
            <a:r>
              <a:rPr lang="en-US" sz="2800" dirty="0">
                <a:solidFill>
                  <a:prstClr val="black"/>
                </a:solidFill>
              </a:rPr>
              <a:t> located umbilicus).</a:t>
            </a:r>
          </a:p>
          <a:p>
            <a:pPr lvl="0" algn="l" rtl="0">
              <a:buClr>
                <a:srgbClr val="0BD0D9"/>
              </a:buClr>
            </a:pPr>
            <a:r>
              <a:rPr lang="en-US" sz="2800" b="1" dirty="0">
                <a:solidFill>
                  <a:prstClr val="black"/>
                </a:solidFill>
              </a:rPr>
              <a:t>Shifted umbilicus </a:t>
            </a:r>
            <a:r>
              <a:rPr lang="en-US" sz="2800" dirty="0">
                <a:solidFill>
                  <a:prstClr val="black"/>
                </a:solidFill>
              </a:rPr>
              <a:t>either </a:t>
            </a:r>
            <a:r>
              <a:rPr lang="en-US" sz="2800" b="1" dirty="0">
                <a:solidFill>
                  <a:srgbClr val="FF0000"/>
                </a:solidFill>
              </a:rPr>
              <a:t>upwards as </a:t>
            </a:r>
            <a:r>
              <a:rPr lang="en-US" sz="2800" dirty="0">
                <a:solidFill>
                  <a:prstClr val="black"/>
                </a:solidFill>
              </a:rPr>
              <a:t>in cases of pelvic </a:t>
            </a:r>
            <a:r>
              <a:rPr lang="en-US" sz="2800" dirty="0" err="1">
                <a:solidFill>
                  <a:prstClr val="black"/>
                </a:solidFill>
              </a:rPr>
              <a:t>tumours</a:t>
            </a:r>
            <a:r>
              <a:rPr lang="en-US" sz="2800" dirty="0">
                <a:solidFill>
                  <a:prstClr val="black"/>
                </a:solidFill>
              </a:rPr>
              <a:t> and </a:t>
            </a:r>
            <a:r>
              <a:rPr lang="en-US" sz="2800" b="1" dirty="0">
                <a:solidFill>
                  <a:srgbClr val="FF0000"/>
                </a:solidFill>
              </a:rPr>
              <a:t>downwards </a:t>
            </a:r>
            <a:r>
              <a:rPr lang="en-US" sz="2800" dirty="0">
                <a:solidFill>
                  <a:prstClr val="black"/>
                </a:solidFill>
              </a:rPr>
              <a:t>shift as in </a:t>
            </a:r>
            <a:r>
              <a:rPr lang="en-US" sz="2800" dirty="0" err="1">
                <a:solidFill>
                  <a:prstClr val="black"/>
                </a:solidFill>
              </a:rPr>
              <a:t>ascitis</a:t>
            </a:r>
            <a:r>
              <a:rPr lang="en-US" sz="2800" dirty="0">
                <a:solidFill>
                  <a:prstClr val="black"/>
                </a:solidFill>
              </a:rPr>
              <a:t> and upper abdominal </a:t>
            </a:r>
            <a:r>
              <a:rPr lang="en-US" sz="2800" dirty="0" err="1">
                <a:solidFill>
                  <a:prstClr val="black"/>
                </a:solidFill>
              </a:rPr>
              <a:t>tumours</a:t>
            </a:r>
            <a:r>
              <a:rPr lang="en-US" sz="2800" dirty="0">
                <a:solidFill>
                  <a:prstClr val="black"/>
                </a:solidFill>
              </a:rPr>
              <a:t>.</a:t>
            </a:r>
          </a:p>
          <a:p>
            <a:pPr lvl="0" algn="l" rtl="0">
              <a:buClr>
                <a:srgbClr val="0BD0D9"/>
              </a:buClr>
            </a:pPr>
            <a:r>
              <a:rPr lang="en-US" sz="2800" b="1" u="sng" dirty="0">
                <a:solidFill>
                  <a:srgbClr val="FF0000"/>
                </a:solidFill>
              </a:rPr>
              <a:t>Shape : </a:t>
            </a:r>
            <a:r>
              <a:rPr lang="en-US" sz="2800" dirty="0">
                <a:solidFill>
                  <a:prstClr val="black"/>
                </a:solidFill>
              </a:rPr>
              <a:t>the umbilicus either </a:t>
            </a:r>
            <a:r>
              <a:rPr lang="en-US" sz="2800" b="1" dirty="0">
                <a:solidFill>
                  <a:prstClr val="black"/>
                </a:solidFill>
              </a:rPr>
              <a:t>flat</a:t>
            </a:r>
            <a:r>
              <a:rPr lang="en-US" sz="2800" dirty="0">
                <a:solidFill>
                  <a:prstClr val="black"/>
                </a:solidFill>
              </a:rPr>
              <a:t>(normal) , </a:t>
            </a:r>
            <a:r>
              <a:rPr lang="en-US" sz="2800" b="1" dirty="0" err="1">
                <a:solidFill>
                  <a:prstClr val="black"/>
                </a:solidFill>
              </a:rPr>
              <a:t>everted</a:t>
            </a:r>
            <a:r>
              <a:rPr lang="en-US" sz="2800" b="1" dirty="0">
                <a:solidFill>
                  <a:prstClr val="black"/>
                </a:solidFill>
              </a:rPr>
              <a:t> </a:t>
            </a:r>
            <a:r>
              <a:rPr lang="en-US" sz="2800" dirty="0">
                <a:solidFill>
                  <a:prstClr val="black"/>
                </a:solidFill>
              </a:rPr>
              <a:t>(umbilical hernia, abdominal distention) or </a:t>
            </a:r>
            <a:r>
              <a:rPr lang="en-US" sz="2800" b="1" dirty="0">
                <a:solidFill>
                  <a:prstClr val="black"/>
                </a:solidFill>
              </a:rPr>
              <a:t>inverted.</a:t>
            </a:r>
          </a:p>
          <a:p>
            <a:pPr lvl="0" algn="l" rtl="0">
              <a:buClr>
                <a:srgbClr val="0BD0D9"/>
              </a:buClr>
            </a:pPr>
            <a:endParaRPr lang="ar-IQ" sz="2800" dirty="0">
              <a:solidFill>
                <a:prstClr val="black"/>
              </a:solidFill>
            </a:endParaRPr>
          </a:p>
          <a:p>
            <a:endParaRPr lang="en-US" dirty="0"/>
          </a:p>
        </p:txBody>
      </p:sp>
    </p:spTree>
    <p:extLst>
      <p:ext uri="{BB962C8B-B14F-4D97-AF65-F5344CB8AC3E}">
        <p14:creationId xmlns:p14="http://schemas.microsoft.com/office/powerpoint/2010/main" val="2411277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fontScale="90000"/>
          </a:bodyPr>
          <a:lstStyle/>
          <a:p>
            <a:r>
              <a:rPr lang="en-US" dirty="0">
                <a:solidFill>
                  <a:srgbClr val="FF0000"/>
                </a:solidFill>
              </a:rPr>
              <a:t>Other physical signs: </a:t>
            </a:r>
            <a:endParaRPr lang="en-US" dirty="0"/>
          </a:p>
        </p:txBody>
      </p:sp>
      <p:sp>
        <p:nvSpPr>
          <p:cNvPr id="3" name="Content Placeholder 2"/>
          <p:cNvSpPr>
            <a:spLocks noGrp="1"/>
          </p:cNvSpPr>
          <p:nvPr>
            <p:ph idx="1"/>
          </p:nvPr>
        </p:nvSpPr>
        <p:spPr>
          <a:xfrm>
            <a:off x="457200" y="1484784"/>
            <a:ext cx="8229600" cy="4839816"/>
          </a:xfrm>
        </p:spPr>
        <p:txBody>
          <a:bodyPr>
            <a:normAutofit lnSpcReduction="10000"/>
          </a:bodyPr>
          <a:lstStyle/>
          <a:p>
            <a:pPr lvl="0" algn="l" rtl="0">
              <a:buClr>
                <a:srgbClr val="0BD0D9"/>
              </a:buClr>
            </a:pPr>
            <a:r>
              <a:rPr lang="en-US" sz="4400" b="1" dirty="0">
                <a:solidFill>
                  <a:srgbClr val="FF0000"/>
                </a:solidFill>
              </a:rPr>
              <a:t>Cough</a:t>
            </a:r>
            <a:r>
              <a:rPr lang="en-US" sz="4400" b="1" dirty="0">
                <a:solidFill>
                  <a:prstClr val="black"/>
                </a:solidFill>
              </a:rPr>
              <a:t> </a:t>
            </a:r>
            <a:r>
              <a:rPr lang="en-US" sz="4400" b="1" dirty="0">
                <a:solidFill>
                  <a:srgbClr val="FF0000"/>
                </a:solidFill>
              </a:rPr>
              <a:t>impulse: </a:t>
            </a:r>
          </a:p>
          <a:p>
            <a:pPr marL="0" lvl="0" indent="0" algn="l" rtl="0">
              <a:buClr>
                <a:srgbClr val="0BD0D9"/>
              </a:buClr>
              <a:buNone/>
            </a:pPr>
            <a:r>
              <a:rPr lang="en-US" sz="4400" dirty="0">
                <a:solidFill>
                  <a:prstClr val="black"/>
                </a:solidFill>
              </a:rPr>
              <a:t>While we looks on the sites of the hernia orifices and the scars we </a:t>
            </a:r>
            <a:r>
              <a:rPr lang="en-US" sz="4400" b="1" dirty="0">
                <a:solidFill>
                  <a:prstClr val="black"/>
                </a:solidFill>
              </a:rPr>
              <a:t>ask the patient to cough </a:t>
            </a:r>
            <a:r>
              <a:rPr lang="en-US" sz="4400" dirty="0">
                <a:solidFill>
                  <a:prstClr val="black"/>
                </a:solidFill>
              </a:rPr>
              <a:t>in order to see whether the patient having </a:t>
            </a:r>
            <a:r>
              <a:rPr lang="en-US" sz="4400" dirty="0" err="1">
                <a:solidFill>
                  <a:prstClr val="black"/>
                </a:solidFill>
              </a:rPr>
              <a:t>expansile</a:t>
            </a:r>
            <a:r>
              <a:rPr lang="en-US" sz="4400" dirty="0">
                <a:solidFill>
                  <a:prstClr val="black"/>
                </a:solidFill>
              </a:rPr>
              <a:t> cough impulse or not.</a:t>
            </a:r>
          </a:p>
          <a:p>
            <a:endParaRPr lang="en-US" dirty="0"/>
          </a:p>
        </p:txBody>
      </p:sp>
    </p:spTree>
    <p:extLst>
      <p:ext uri="{BB962C8B-B14F-4D97-AF65-F5344CB8AC3E}">
        <p14:creationId xmlns:p14="http://schemas.microsoft.com/office/powerpoint/2010/main" val="26572619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Autofit/>
          </a:bodyPr>
          <a:lstStyle/>
          <a:p>
            <a:r>
              <a:rPr lang="en-US" sz="4400" b="1" dirty="0" err="1">
                <a:solidFill>
                  <a:srgbClr val="FF0000"/>
                </a:solidFill>
              </a:rPr>
              <a:t>Succussion</a:t>
            </a:r>
            <a:r>
              <a:rPr lang="en-US" sz="4400" b="1" dirty="0"/>
              <a:t> </a:t>
            </a:r>
            <a:r>
              <a:rPr lang="en-US" sz="4400" b="1" dirty="0">
                <a:solidFill>
                  <a:srgbClr val="FF0000"/>
                </a:solidFill>
              </a:rPr>
              <a:t>splash: </a:t>
            </a:r>
            <a:endParaRPr lang="en-US" sz="4000" dirty="0"/>
          </a:p>
        </p:txBody>
      </p:sp>
      <p:sp>
        <p:nvSpPr>
          <p:cNvPr id="3" name="Content Placeholder 2"/>
          <p:cNvSpPr>
            <a:spLocks noGrp="1"/>
          </p:cNvSpPr>
          <p:nvPr>
            <p:ph idx="1"/>
          </p:nvPr>
        </p:nvSpPr>
        <p:spPr>
          <a:xfrm>
            <a:off x="457200" y="1628800"/>
            <a:ext cx="8229600" cy="4695800"/>
          </a:xfrm>
        </p:spPr>
        <p:txBody>
          <a:bodyPr/>
          <a:lstStyle/>
          <a:p>
            <a:pPr marL="0" lvl="0" indent="0" algn="l" rtl="0">
              <a:buClr>
                <a:srgbClr val="0BD0D9"/>
              </a:buClr>
              <a:buNone/>
            </a:pPr>
            <a:r>
              <a:rPr lang="en-US" sz="3300" dirty="0">
                <a:solidFill>
                  <a:prstClr val="black"/>
                </a:solidFill>
              </a:rPr>
              <a:t>it is a sign  elicited after moving the patient from his </a:t>
            </a:r>
            <a:r>
              <a:rPr lang="en-US" sz="3300" b="1" dirty="0">
                <a:solidFill>
                  <a:prstClr val="black"/>
                </a:solidFill>
              </a:rPr>
              <a:t>lower chest or from the pelvis</a:t>
            </a:r>
            <a:r>
              <a:rPr lang="en-US" sz="3300" dirty="0">
                <a:solidFill>
                  <a:prstClr val="black"/>
                </a:solidFill>
              </a:rPr>
              <a:t> and you place your ear near the patient abdomen to hear a gurgling sound provided the patient is fasting for about </a:t>
            </a:r>
            <a:r>
              <a:rPr lang="en-US" sz="3300" b="1" dirty="0">
                <a:solidFill>
                  <a:prstClr val="black"/>
                </a:solidFill>
                <a:latin typeface="Calibri"/>
              </a:rPr>
              <a:t>4</a:t>
            </a:r>
            <a:r>
              <a:rPr lang="en-US" sz="3300" b="1" dirty="0">
                <a:solidFill>
                  <a:prstClr val="black"/>
                </a:solidFill>
              </a:rPr>
              <a:t> hours </a:t>
            </a:r>
            <a:r>
              <a:rPr lang="en-US" sz="3300" dirty="0">
                <a:solidFill>
                  <a:prstClr val="black"/>
                </a:solidFill>
              </a:rPr>
              <a:t>before doing the test, because it is </a:t>
            </a:r>
            <a:r>
              <a:rPr lang="en-US" sz="3300" b="1" dirty="0">
                <a:solidFill>
                  <a:prstClr val="black"/>
                </a:solidFill>
              </a:rPr>
              <a:t>normally seen shortly after drinking plenty of fluids </a:t>
            </a:r>
            <a:r>
              <a:rPr lang="en-US" sz="3300" dirty="0">
                <a:solidFill>
                  <a:prstClr val="black"/>
                </a:solidFill>
              </a:rPr>
              <a:t>and it is </a:t>
            </a:r>
            <a:r>
              <a:rPr lang="en-US" sz="3300" b="1" dirty="0">
                <a:solidFill>
                  <a:srgbClr val="FF0000"/>
                </a:solidFill>
              </a:rPr>
              <a:t>abnormally seen in cases of gastric outlet obstruction</a:t>
            </a:r>
            <a:r>
              <a:rPr lang="en-US" sz="3300" dirty="0">
                <a:solidFill>
                  <a:prstClr val="black"/>
                </a:solidFill>
              </a:rPr>
              <a:t>.</a:t>
            </a:r>
          </a:p>
          <a:p>
            <a:endParaRPr lang="en-US" dirty="0"/>
          </a:p>
        </p:txBody>
      </p:sp>
    </p:spTree>
    <p:extLst>
      <p:ext uri="{BB962C8B-B14F-4D97-AF65-F5344CB8AC3E}">
        <p14:creationId xmlns:p14="http://schemas.microsoft.com/office/powerpoint/2010/main" val="739457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US" b="1" dirty="0" smtClean="0">
                <a:solidFill>
                  <a:srgbClr val="FF0000"/>
                </a:solidFill>
              </a:rPr>
              <a:t>Palpation of abdomen</a:t>
            </a:r>
            <a:endParaRPr lang="en-US" b="1" dirty="0">
              <a:solidFill>
                <a:srgbClr val="FF0000"/>
              </a:solidFill>
            </a:endParaRPr>
          </a:p>
        </p:txBody>
      </p:sp>
      <p:sp>
        <p:nvSpPr>
          <p:cNvPr id="3" name="Content Placeholder 2"/>
          <p:cNvSpPr>
            <a:spLocks noGrp="1"/>
          </p:cNvSpPr>
          <p:nvPr>
            <p:ph idx="1"/>
          </p:nvPr>
        </p:nvSpPr>
        <p:spPr>
          <a:xfrm>
            <a:off x="457200" y="1556792"/>
            <a:ext cx="8229600" cy="5040560"/>
          </a:xfrm>
        </p:spPr>
        <p:txBody>
          <a:bodyPr>
            <a:normAutofit lnSpcReduction="10000"/>
          </a:bodyPr>
          <a:lstStyle/>
          <a:p>
            <a:pPr lvl="0" algn="l" rtl="0">
              <a:buClr>
                <a:srgbClr val="0BD0D9"/>
              </a:buClr>
            </a:pPr>
            <a:r>
              <a:rPr lang="en-US" sz="3200" b="1" dirty="0">
                <a:solidFill>
                  <a:srgbClr val="FF0000"/>
                </a:solidFill>
              </a:rPr>
              <a:t>Technique</a:t>
            </a:r>
            <a:endParaRPr lang="en-US" sz="3200" dirty="0">
              <a:solidFill>
                <a:srgbClr val="FF0000"/>
              </a:solidFill>
            </a:endParaRPr>
          </a:p>
          <a:p>
            <a:pPr lvl="0" algn="l" rtl="0">
              <a:buClr>
                <a:srgbClr val="0BD0D9"/>
              </a:buClr>
            </a:pPr>
            <a:r>
              <a:rPr lang="en-US" dirty="0">
                <a:solidFill>
                  <a:prstClr val="black"/>
                </a:solidFill>
              </a:rPr>
              <a:t>The hand placed horizontal with wrist and parallel  to the patient.</a:t>
            </a:r>
          </a:p>
          <a:p>
            <a:pPr marL="0" lvl="0" indent="0" algn="l" rtl="0">
              <a:buClr>
                <a:srgbClr val="0BD0D9"/>
              </a:buClr>
              <a:buNone/>
            </a:pPr>
            <a:r>
              <a:rPr lang="en-US" dirty="0">
                <a:solidFill>
                  <a:prstClr val="black"/>
                </a:solidFill>
              </a:rPr>
              <a:t>1/ We use the </a:t>
            </a:r>
            <a:r>
              <a:rPr lang="en-US" b="1" dirty="0">
                <a:solidFill>
                  <a:prstClr val="black"/>
                </a:solidFill>
              </a:rPr>
              <a:t>palmer aspect </a:t>
            </a:r>
            <a:r>
              <a:rPr lang="en-US" dirty="0">
                <a:solidFill>
                  <a:prstClr val="black"/>
                </a:solidFill>
              </a:rPr>
              <a:t>of the fingers for superficial palpation and the </a:t>
            </a:r>
            <a:r>
              <a:rPr lang="en-US" b="1" dirty="0">
                <a:solidFill>
                  <a:prstClr val="black"/>
                </a:solidFill>
              </a:rPr>
              <a:t>tips of the fingers </a:t>
            </a:r>
            <a:r>
              <a:rPr lang="en-US" dirty="0">
                <a:solidFill>
                  <a:prstClr val="black"/>
                </a:solidFill>
              </a:rPr>
              <a:t>for the deep palpation, the hand should be </a:t>
            </a:r>
            <a:r>
              <a:rPr lang="en-US" b="1" dirty="0">
                <a:solidFill>
                  <a:prstClr val="black"/>
                </a:solidFill>
              </a:rPr>
              <a:t>warm.</a:t>
            </a:r>
          </a:p>
          <a:p>
            <a:pPr marL="0" lvl="0" indent="0" algn="l" rtl="0">
              <a:buClr>
                <a:srgbClr val="0BD0D9"/>
              </a:buClr>
              <a:buNone/>
            </a:pPr>
            <a:r>
              <a:rPr lang="en-US" dirty="0">
                <a:solidFill>
                  <a:prstClr val="black"/>
                </a:solidFill>
              </a:rPr>
              <a:t>2 -</a:t>
            </a:r>
            <a:r>
              <a:rPr lang="en-US" b="1" dirty="0">
                <a:solidFill>
                  <a:prstClr val="black"/>
                </a:solidFill>
              </a:rPr>
              <a:t>The approach: </a:t>
            </a:r>
            <a:r>
              <a:rPr lang="en-US" dirty="0">
                <a:solidFill>
                  <a:prstClr val="black"/>
                </a:solidFill>
              </a:rPr>
              <a:t>we start palpating </a:t>
            </a:r>
            <a:r>
              <a:rPr lang="en-US" b="1" dirty="0">
                <a:solidFill>
                  <a:prstClr val="black"/>
                </a:solidFill>
              </a:rPr>
              <a:t>away from the site of pain</a:t>
            </a:r>
            <a:r>
              <a:rPr lang="en-US" dirty="0">
                <a:solidFill>
                  <a:prstClr val="black"/>
                </a:solidFill>
              </a:rPr>
              <a:t> which we know from the history or by asking the patient.</a:t>
            </a:r>
          </a:p>
          <a:p>
            <a:pPr lvl="0" algn="l" rtl="0">
              <a:buClr>
                <a:srgbClr val="0BD0D9"/>
              </a:buClr>
            </a:pPr>
            <a:r>
              <a:rPr lang="en-US" dirty="0">
                <a:solidFill>
                  <a:prstClr val="black"/>
                </a:solidFill>
              </a:rPr>
              <a:t>If </a:t>
            </a:r>
            <a:r>
              <a:rPr lang="en-US" b="1" dirty="0">
                <a:solidFill>
                  <a:prstClr val="black"/>
                </a:solidFill>
              </a:rPr>
              <a:t>no pain </a:t>
            </a:r>
            <a:r>
              <a:rPr lang="en-US" dirty="0">
                <a:solidFill>
                  <a:prstClr val="black"/>
                </a:solidFill>
              </a:rPr>
              <a:t>we start from anywhere to finish our palpation at the umbilicus. And always we </a:t>
            </a:r>
            <a:r>
              <a:rPr lang="en-US" b="1" dirty="0">
                <a:solidFill>
                  <a:prstClr val="black"/>
                </a:solidFill>
              </a:rPr>
              <a:t>look to the patient face during palpation.</a:t>
            </a:r>
          </a:p>
          <a:p>
            <a:pPr lvl="0" algn="l" rtl="0">
              <a:buClr>
                <a:srgbClr val="0BD0D9"/>
              </a:buClr>
            </a:pPr>
            <a:endParaRPr lang="en-US" dirty="0">
              <a:solidFill>
                <a:prstClr val="black"/>
              </a:solidFill>
            </a:endParaRPr>
          </a:p>
          <a:p>
            <a:endParaRPr lang="en-US" dirty="0"/>
          </a:p>
        </p:txBody>
      </p:sp>
    </p:spTree>
    <p:extLst>
      <p:ext uri="{BB962C8B-B14F-4D97-AF65-F5344CB8AC3E}">
        <p14:creationId xmlns:p14="http://schemas.microsoft.com/office/powerpoint/2010/main" val="694704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87888"/>
          </a:xfrm>
        </p:spPr>
        <p:txBody>
          <a:bodyPr>
            <a:normAutofit fontScale="85000" lnSpcReduction="10000"/>
          </a:bodyPr>
          <a:lstStyle/>
          <a:p>
            <a:pPr marL="0" lvl="0" indent="0" algn="l" rtl="0">
              <a:buClr>
                <a:srgbClr val="0BD0D9"/>
              </a:buClr>
              <a:buNone/>
            </a:pPr>
            <a:r>
              <a:rPr lang="en-US" sz="3000" dirty="0">
                <a:solidFill>
                  <a:prstClr val="black"/>
                </a:solidFill>
              </a:rPr>
              <a:t>3- if the patient </a:t>
            </a:r>
            <a:r>
              <a:rPr lang="en-US" sz="3000" b="1" dirty="0">
                <a:solidFill>
                  <a:prstClr val="black"/>
                </a:solidFill>
              </a:rPr>
              <a:t>fail to relax </a:t>
            </a:r>
            <a:r>
              <a:rPr lang="en-US" sz="3000" dirty="0">
                <a:solidFill>
                  <a:prstClr val="black"/>
                </a:solidFill>
              </a:rPr>
              <a:t>his abdomen we do the followings:</a:t>
            </a:r>
          </a:p>
          <a:p>
            <a:pPr lvl="0" algn="l" rtl="0">
              <a:buClr>
                <a:srgbClr val="0BD0D9"/>
              </a:buClr>
            </a:pPr>
            <a:r>
              <a:rPr lang="en-US" sz="3000" dirty="0">
                <a:solidFill>
                  <a:prstClr val="black"/>
                </a:solidFill>
              </a:rPr>
              <a:t>a- ask the patient to </a:t>
            </a:r>
            <a:r>
              <a:rPr lang="en-US" sz="3000" b="1" dirty="0">
                <a:solidFill>
                  <a:prstClr val="black"/>
                </a:solidFill>
              </a:rPr>
              <a:t>breath from his mouth.</a:t>
            </a:r>
          </a:p>
          <a:p>
            <a:pPr lvl="0" algn="l" rtl="0">
              <a:buClr>
                <a:srgbClr val="0BD0D9"/>
              </a:buClr>
            </a:pPr>
            <a:r>
              <a:rPr lang="en-US" sz="3000" dirty="0" smtClean="0">
                <a:solidFill>
                  <a:prstClr val="black"/>
                </a:solidFill>
              </a:rPr>
              <a:t>b- </a:t>
            </a:r>
            <a:r>
              <a:rPr lang="en-US" sz="3000" b="1" dirty="0">
                <a:solidFill>
                  <a:prstClr val="black"/>
                </a:solidFill>
              </a:rPr>
              <a:t>flex the knee joint.</a:t>
            </a:r>
          </a:p>
          <a:p>
            <a:pPr lvl="0" algn="l" rtl="0">
              <a:buClr>
                <a:srgbClr val="0BD0D9"/>
              </a:buClr>
            </a:pPr>
            <a:r>
              <a:rPr lang="en-US" sz="3000" dirty="0" smtClean="0">
                <a:solidFill>
                  <a:prstClr val="black"/>
                </a:solidFill>
              </a:rPr>
              <a:t>c- </a:t>
            </a:r>
            <a:r>
              <a:rPr lang="en-US" sz="3000" b="1" dirty="0">
                <a:solidFill>
                  <a:prstClr val="black"/>
                </a:solidFill>
              </a:rPr>
              <a:t>place the palm of the left hand over the lower part of the sternum with gradual pressure </a:t>
            </a:r>
            <a:r>
              <a:rPr lang="en-US" sz="3000" dirty="0">
                <a:solidFill>
                  <a:prstClr val="black"/>
                </a:solidFill>
              </a:rPr>
              <a:t>till we lean on the patient</a:t>
            </a:r>
            <a:r>
              <a:rPr lang="en-US" sz="3000" dirty="0" smtClean="0">
                <a:solidFill>
                  <a:prstClr val="black"/>
                </a:solidFill>
              </a:rPr>
              <a:t>.</a:t>
            </a:r>
          </a:p>
          <a:p>
            <a:pPr marL="0" lvl="0" indent="0" algn="l" rtl="0">
              <a:buClr>
                <a:srgbClr val="0BD0D9"/>
              </a:buClr>
              <a:buNone/>
            </a:pPr>
            <a:endParaRPr lang="en-US" sz="3000" dirty="0" smtClean="0">
              <a:solidFill>
                <a:prstClr val="black"/>
              </a:solidFill>
            </a:endParaRPr>
          </a:p>
          <a:p>
            <a:pPr lvl="0" algn="l" rtl="0">
              <a:buClr>
                <a:srgbClr val="0BD0D9"/>
              </a:buClr>
            </a:pPr>
            <a:r>
              <a:rPr lang="en-US" sz="3000" b="1" dirty="0">
                <a:solidFill>
                  <a:srgbClr val="FF0000"/>
                </a:solidFill>
              </a:rPr>
              <a:t>Steps:</a:t>
            </a:r>
          </a:p>
          <a:p>
            <a:pPr lvl="0" algn="l" rtl="0">
              <a:buClr>
                <a:srgbClr val="0BD0D9"/>
              </a:buClr>
            </a:pPr>
            <a:r>
              <a:rPr lang="en-US" sz="3000" dirty="0">
                <a:solidFill>
                  <a:prstClr val="black"/>
                </a:solidFill>
              </a:rPr>
              <a:t>The superficial palpation and deep palpation for any :</a:t>
            </a:r>
          </a:p>
          <a:p>
            <a:pPr lvl="0" algn="l" rtl="0">
              <a:buClr>
                <a:srgbClr val="0BD0D9"/>
              </a:buClr>
            </a:pPr>
            <a:r>
              <a:rPr lang="en-US" sz="3000" b="1" i="1" dirty="0">
                <a:solidFill>
                  <a:prstClr val="black"/>
                </a:solidFill>
              </a:rPr>
              <a:t>Tenderness.</a:t>
            </a:r>
          </a:p>
          <a:p>
            <a:pPr lvl="0" algn="l" rtl="0">
              <a:buClr>
                <a:srgbClr val="0BD0D9"/>
              </a:buClr>
            </a:pPr>
            <a:r>
              <a:rPr lang="en-US" sz="3000" b="1" i="1" dirty="0">
                <a:solidFill>
                  <a:prstClr val="black"/>
                </a:solidFill>
              </a:rPr>
              <a:t>Palpable mass.</a:t>
            </a:r>
          </a:p>
          <a:p>
            <a:pPr lvl="0" algn="l" rtl="0">
              <a:buClr>
                <a:srgbClr val="0BD0D9"/>
              </a:buClr>
            </a:pPr>
            <a:r>
              <a:rPr lang="en-US" sz="3000" b="1" i="1" dirty="0">
                <a:solidFill>
                  <a:prstClr val="black"/>
                </a:solidFill>
              </a:rPr>
              <a:t>Organomegally.</a:t>
            </a:r>
          </a:p>
          <a:p>
            <a:pPr lvl="0" algn="l" rtl="0">
              <a:buClr>
                <a:srgbClr val="0BD0D9"/>
              </a:buClr>
            </a:pPr>
            <a:endParaRPr lang="en-US" sz="3000" dirty="0">
              <a:solidFill>
                <a:prstClr val="black"/>
              </a:solidFill>
            </a:endParaRPr>
          </a:p>
          <a:p>
            <a:pPr marL="0" lvl="0" indent="0" algn="l" rtl="0">
              <a:buClr>
                <a:srgbClr val="0BD0D9"/>
              </a:buClr>
              <a:buNone/>
            </a:pPr>
            <a:endParaRPr lang="en-US" sz="3000" dirty="0">
              <a:solidFill>
                <a:prstClr val="black"/>
              </a:solidFill>
            </a:endParaRPr>
          </a:p>
          <a:p>
            <a:pPr lvl="0" algn="l" rtl="0">
              <a:buClr>
                <a:srgbClr val="0BD0D9"/>
              </a:buClr>
              <a:buNone/>
            </a:pPr>
            <a:endParaRPr lang="en-US" sz="2400" dirty="0">
              <a:solidFill>
                <a:prstClr val="black"/>
              </a:solidFill>
            </a:endParaRPr>
          </a:p>
          <a:p>
            <a:endParaRPr lang="en-US" dirty="0"/>
          </a:p>
        </p:txBody>
      </p:sp>
    </p:spTree>
    <p:extLst>
      <p:ext uri="{BB962C8B-B14F-4D97-AF65-F5344CB8AC3E}">
        <p14:creationId xmlns:p14="http://schemas.microsoft.com/office/powerpoint/2010/main" val="25254138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lstStyle/>
          <a:p>
            <a:r>
              <a:rPr lang="en-US" dirty="0">
                <a:solidFill>
                  <a:srgbClr val="FF0000"/>
                </a:solidFill>
              </a:rPr>
              <a:t>Physical signs</a:t>
            </a:r>
            <a:endParaRPr lang="en-US" dirty="0"/>
          </a:p>
        </p:txBody>
      </p:sp>
      <p:sp>
        <p:nvSpPr>
          <p:cNvPr id="3" name="Content Placeholder 2"/>
          <p:cNvSpPr>
            <a:spLocks noGrp="1"/>
          </p:cNvSpPr>
          <p:nvPr>
            <p:ph idx="1"/>
          </p:nvPr>
        </p:nvSpPr>
        <p:spPr>
          <a:xfrm>
            <a:off x="457200" y="1700808"/>
            <a:ext cx="8229600" cy="4824536"/>
          </a:xfrm>
        </p:spPr>
        <p:txBody>
          <a:bodyPr>
            <a:normAutofit lnSpcReduction="10000"/>
          </a:bodyPr>
          <a:lstStyle/>
          <a:p>
            <a:pPr lvl="0" algn="l" rtl="0">
              <a:buClr>
                <a:srgbClr val="0BD0D9"/>
              </a:buClr>
            </a:pPr>
            <a:r>
              <a:rPr lang="en-US" sz="3200" b="1" dirty="0">
                <a:solidFill>
                  <a:srgbClr val="FF0000"/>
                </a:solidFill>
              </a:rPr>
              <a:t>Rigidity : </a:t>
            </a:r>
            <a:r>
              <a:rPr lang="en-US" sz="3200" dirty="0">
                <a:solidFill>
                  <a:prstClr val="black"/>
                </a:solidFill>
              </a:rPr>
              <a:t>is a continues abdominal contraction.</a:t>
            </a:r>
          </a:p>
          <a:p>
            <a:pPr lvl="0" algn="l" rtl="0">
              <a:buClr>
                <a:srgbClr val="0BD0D9"/>
              </a:buClr>
            </a:pPr>
            <a:r>
              <a:rPr lang="en-US" sz="3200" b="1" dirty="0" smtClean="0">
                <a:solidFill>
                  <a:srgbClr val="FF0000"/>
                </a:solidFill>
              </a:rPr>
              <a:t>Gardening</a:t>
            </a:r>
            <a:r>
              <a:rPr lang="en-US" sz="3200" dirty="0" smtClean="0">
                <a:solidFill>
                  <a:prstClr val="black"/>
                </a:solidFill>
              </a:rPr>
              <a:t>:  </a:t>
            </a:r>
            <a:r>
              <a:rPr lang="en-US" sz="3200" dirty="0">
                <a:solidFill>
                  <a:prstClr val="black"/>
                </a:solidFill>
              </a:rPr>
              <a:t>muscular contraction on palpation of an area of tenderness.</a:t>
            </a:r>
          </a:p>
          <a:p>
            <a:pPr lvl="0" algn="l" rtl="0">
              <a:buClr>
                <a:srgbClr val="0BD0D9"/>
              </a:buClr>
            </a:pPr>
            <a:r>
              <a:rPr lang="en-US" sz="3200" b="1" dirty="0">
                <a:solidFill>
                  <a:srgbClr val="FF0000"/>
                </a:solidFill>
              </a:rPr>
              <a:t>Rebound</a:t>
            </a:r>
            <a:r>
              <a:rPr lang="en-US" sz="3200" b="1" dirty="0">
                <a:solidFill>
                  <a:prstClr val="black"/>
                </a:solidFill>
              </a:rPr>
              <a:t> </a:t>
            </a:r>
            <a:r>
              <a:rPr lang="en-US" sz="3200" b="1" dirty="0">
                <a:solidFill>
                  <a:srgbClr val="FF0000"/>
                </a:solidFill>
              </a:rPr>
              <a:t>tenderness</a:t>
            </a:r>
            <a:r>
              <a:rPr lang="en-US" sz="3200" b="1" dirty="0">
                <a:solidFill>
                  <a:prstClr val="black"/>
                </a:solidFill>
              </a:rPr>
              <a:t>: </a:t>
            </a:r>
            <a:r>
              <a:rPr lang="en-US" sz="3200" dirty="0">
                <a:solidFill>
                  <a:prstClr val="black"/>
                </a:solidFill>
              </a:rPr>
              <a:t>sudden withdrawal of manual pressure leads to snap which exacerbate underlying inflamed organs and the patient will feel pain.</a:t>
            </a:r>
          </a:p>
          <a:p>
            <a:pPr lvl="0" algn="l" rtl="0">
              <a:buClr>
                <a:srgbClr val="0BD0D9"/>
              </a:buClr>
            </a:pPr>
            <a:r>
              <a:rPr lang="en-US" sz="3200" b="1" dirty="0">
                <a:solidFill>
                  <a:srgbClr val="FF0000"/>
                </a:solidFill>
              </a:rPr>
              <a:t>Pointing</a:t>
            </a:r>
            <a:r>
              <a:rPr lang="en-US" sz="3200" b="1" dirty="0">
                <a:solidFill>
                  <a:prstClr val="black"/>
                </a:solidFill>
              </a:rPr>
              <a:t> </a:t>
            </a:r>
            <a:r>
              <a:rPr lang="en-US" sz="3200" b="1" dirty="0">
                <a:solidFill>
                  <a:srgbClr val="FF0000"/>
                </a:solidFill>
              </a:rPr>
              <a:t>test</a:t>
            </a:r>
            <a:r>
              <a:rPr lang="en-US" sz="3200" b="1" dirty="0">
                <a:solidFill>
                  <a:prstClr val="black"/>
                </a:solidFill>
              </a:rPr>
              <a:t>: </a:t>
            </a:r>
            <a:r>
              <a:rPr lang="en-US" sz="3200" dirty="0">
                <a:solidFill>
                  <a:prstClr val="black"/>
                </a:solidFill>
              </a:rPr>
              <a:t>ask the patient to point to site of maximum tenderness.</a:t>
            </a:r>
          </a:p>
          <a:p>
            <a:pPr lvl="0" algn="l" rtl="0">
              <a:buClr>
                <a:srgbClr val="0BD0D9"/>
              </a:buClr>
              <a:buNone/>
            </a:pPr>
            <a:endParaRPr lang="en-US" sz="3200" dirty="0">
              <a:solidFill>
                <a:prstClr val="black"/>
              </a:solidFill>
            </a:endParaRPr>
          </a:p>
          <a:p>
            <a:endParaRPr lang="en-US" dirty="0"/>
          </a:p>
        </p:txBody>
      </p:sp>
    </p:spTree>
    <p:extLst>
      <p:ext uri="{BB962C8B-B14F-4D97-AF65-F5344CB8AC3E}">
        <p14:creationId xmlns:p14="http://schemas.microsoft.com/office/powerpoint/2010/main" val="10308736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r>
              <a:rPr lang="en-US" b="1" dirty="0" smtClean="0">
                <a:solidFill>
                  <a:srgbClr val="FF0000"/>
                </a:solidFill>
              </a:rPr>
              <a:t>Percussion of abdomen</a:t>
            </a:r>
            <a:endParaRPr lang="en-US" b="1" dirty="0"/>
          </a:p>
        </p:txBody>
      </p:sp>
      <p:sp>
        <p:nvSpPr>
          <p:cNvPr id="3" name="Content Placeholder 2"/>
          <p:cNvSpPr>
            <a:spLocks noGrp="1"/>
          </p:cNvSpPr>
          <p:nvPr>
            <p:ph idx="1"/>
          </p:nvPr>
        </p:nvSpPr>
        <p:spPr>
          <a:xfrm>
            <a:off x="457200" y="1844824"/>
            <a:ext cx="8229600" cy="4479776"/>
          </a:xfrm>
        </p:spPr>
        <p:txBody>
          <a:bodyPr/>
          <a:lstStyle/>
          <a:p>
            <a:pPr lvl="0" algn="l" rtl="0">
              <a:buClr>
                <a:srgbClr val="0BD0D9"/>
              </a:buClr>
            </a:pPr>
            <a:r>
              <a:rPr lang="en-US" sz="3600" dirty="0">
                <a:solidFill>
                  <a:prstClr val="black"/>
                </a:solidFill>
              </a:rPr>
              <a:t> </a:t>
            </a:r>
            <a:r>
              <a:rPr lang="en-US" sz="3200" dirty="0">
                <a:solidFill>
                  <a:prstClr val="black"/>
                </a:solidFill>
              </a:rPr>
              <a:t>We put our hand flat over the abdomen and we tap the middle finger of the placed hand by the middle finger of the other hand</a:t>
            </a:r>
            <a:r>
              <a:rPr lang="en-US" sz="3200" dirty="0" smtClean="0">
                <a:solidFill>
                  <a:prstClr val="black"/>
                </a:solidFill>
              </a:rPr>
              <a:t>.</a:t>
            </a:r>
          </a:p>
          <a:p>
            <a:pPr marL="0" lvl="0" indent="0" algn="l" rtl="0">
              <a:buClr>
                <a:srgbClr val="0BD0D9"/>
              </a:buClr>
              <a:buNone/>
            </a:pPr>
            <a:r>
              <a:rPr lang="en-US" sz="3200" dirty="0" smtClean="0">
                <a:solidFill>
                  <a:prstClr val="black"/>
                </a:solidFill>
              </a:rPr>
              <a:t> </a:t>
            </a:r>
            <a:endParaRPr lang="en-US" sz="3200" dirty="0">
              <a:solidFill>
                <a:prstClr val="black"/>
              </a:solidFill>
            </a:endParaRPr>
          </a:p>
          <a:p>
            <a:pPr lvl="0" algn="l" rtl="0">
              <a:buClr>
                <a:srgbClr val="0BD0D9"/>
              </a:buClr>
            </a:pPr>
            <a:r>
              <a:rPr lang="en-US" sz="3200" dirty="0">
                <a:solidFill>
                  <a:prstClr val="black"/>
                </a:solidFill>
              </a:rPr>
              <a:t>Usually the abdomen give </a:t>
            </a:r>
            <a:r>
              <a:rPr lang="en-US" sz="3200" b="1" dirty="0">
                <a:solidFill>
                  <a:prstClr val="black"/>
                </a:solidFill>
              </a:rPr>
              <a:t>tympanic percussion sound</a:t>
            </a:r>
            <a:r>
              <a:rPr lang="en-US" sz="3200" dirty="0">
                <a:solidFill>
                  <a:prstClr val="black"/>
                </a:solidFill>
              </a:rPr>
              <a:t>, unless we have </a:t>
            </a:r>
            <a:r>
              <a:rPr lang="en-US" sz="3200" b="1" dirty="0">
                <a:solidFill>
                  <a:srgbClr val="FF0000"/>
                </a:solidFill>
              </a:rPr>
              <a:t>fluid or organomegally which give dull percussion sound.</a:t>
            </a:r>
          </a:p>
          <a:p>
            <a:pPr lvl="0" algn="l" rtl="0">
              <a:buClr>
                <a:srgbClr val="0BD0D9"/>
              </a:buClr>
            </a:pPr>
            <a:endParaRPr lang="en-US" sz="3600" b="1" dirty="0">
              <a:solidFill>
                <a:srgbClr val="FF0000"/>
              </a:solidFill>
            </a:endParaRPr>
          </a:p>
          <a:p>
            <a:endParaRPr lang="en-US" dirty="0"/>
          </a:p>
        </p:txBody>
      </p:sp>
    </p:spTree>
    <p:extLst>
      <p:ext uri="{BB962C8B-B14F-4D97-AF65-F5344CB8AC3E}">
        <p14:creationId xmlns:p14="http://schemas.microsoft.com/office/powerpoint/2010/main" val="32218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lstStyle/>
          <a:p>
            <a:r>
              <a:rPr lang="en-US" b="1" dirty="0" smtClean="0">
                <a:solidFill>
                  <a:srgbClr val="FF0000"/>
                </a:solidFill>
              </a:rPr>
              <a:t>Auscultation of abdomen</a:t>
            </a:r>
            <a:endParaRPr lang="en-US" b="1" dirty="0"/>
          </a:p>
        </p:txBody>
      </p:sp>
      <p:sp>
        <p:nvSpPr>
          <p:cNvPr id="3" name="Content Placeholder 2"/>
          <p:cNvSpPr>
            <a:spLocks noGrp="1"/>
          </p:cNvSpPr>
          <p:nvPr>
            <p:ph idx="1"/>
          </p:nvPr>
        </p:nvSpPr>
        <p:spPr>
          <a:xfrm>
            <a:off x="467544" y="1772816"/>
            <a:ext cx="8229600" cy="4752528"/>
          </a:xfrm>
        </p:spPr>
        <p:txBody>
          <a:bodyPr>
            <a:normAutofit fontScale="92500" lnSpcReduction="20000"/>
          </a:bodyPr>
          <a:lstStyle/>
          <a:p>
            <a:pPr lvl="0" algn="l" rtl="0">
              <a:buClr>
                <a:srgbClr val="0BD0D9"/>
              </a:buClr>
            </a:pPr>
            <a:r>
              <a:rPr lang="en-US" sz="3200" dirty="0">
                <a:solidFill>
                  <a:prstClr val="black"/>
                </a:solidFill>
              </a:rPr>
              <a:t>We search </a:t>
            </a:r>
            <a:r>
              <a:rPr lang="en-US" sz="3200" b="1" dirty="0">
                <a:solidFill>
                  <a:prstClr val="black"/>
                </a:solidFill>
              </a:rPr>
              <a:t>for bowel sound </a:t>
            </a:r>
            <a:r>
              <a:rPr lang="en-US" sz="3200" dirty="0">
                <a:solidFill>
                  <a:prstClr val="black"/>
                </a:solidFill>
              </a:rPr>
              <a:t>and</a:t>
            </a:r>
            <a:r>
              <a:rPr lang="en-US" sz="3200" b="1" dirty="0">
                <a:solidFill>
                  <a:prstClr val="black"/>
                </a:solidFill>
              </a:rPr>
              <a:t> vascular bruit.</a:t>
            </a:r>
          </a:p>
          <a:p>
            <a:pPr lvl="0" algn="l" rtl="0">
              <a:buClr>
                <a:srgbClr val="0BD0D9"/>
              </a:buClr>
            </a:pPr>
            <a:r>
              <a:rPr lang="en-US" sz="3200" b="1" dirty="0">
                <a:solidFill>
                  <a:srgbClr val="FF0000"/>
                </a:solidFill>
              </a:rPr>
              <a:t>Techniques: </a:t>
            </a:r>
            <a:r>
              <a:rPr lang="en-US" sz="3200" dirty="0">
                <a:solidFill>
                  <a:prstClr val="black"/>
                </a:solidFill>
              </a:rPr>
              <a:t> We put the stethoscope for about </a:t>
            </a:r>
            <a:r>
              <a:rPr lang="en-US" sz="3200" b="1" dirty="0">
                <a:solidFill>
                  <a:prstClr val="black"/>
                </a:solidFill>
                <a:latin typeface="Calibri"/>
              </a:rPr>
              <a:t>2</a:t>
            </a:r>
            <a:r>
              <a:rPr lang="en-US" sz="3200" dirty="0">
                <a:solidFill>
                  <a:prstClr val="black"/>
                </a:solidFill>
              </a:rPr>
              <a:t> minute at the right iliac fossa and we hear the </a:t>
            </a:r>
            <a:r>
              <a:rPr lang="en-US" sz="3200" b="1" dirty="0">
                <a:solidFill>
                  <a:prstClr val="black"/>
                </a:solidFill>
              </a:rPr>
              <a:t>peristaltic sound </a:t>
            </a:r>
            <a:r>
              <a:rPr lang="en-US" sz="3200" dirty="0">
                <a:solidFill>
                  <a:prstClr val="black"/>
                </a:solidFill>
              </a:rPr>
              <a:t>which is noisy gurgling sounds due to the fluid and gases</a:t>
            </a:r>
            <a:r>
              <a:rPr lang="en-US" sz="3200" dirty="0" smtClean="0">
                <a:solidFill>
                  <a:prstClr val="black"/>
                </a:solidFill>
              </a:rPr>
              <a:t>.</a:t>
            </a:r>
          </a:p>
          <a:p>
            <a:pPr marL="0" lvl="0" indent="0" algn="l" rtl="0">
              <a:buClr>
                <a:srgbClr val="0BD0D9"/>
              </a:buClr>
              <a:buNone/>
            </a:pPr>
            <a:r>
              <a:rPr lang="en-US" sz="3200" dirty="0" smtClean="0">
                <a:solidFill>
                  <a:prstClr val="black"/>
                </a:solidFill>
              </a:rPr>
              <a:t> </a:t>
            </a:r>
            <a:endParaRPr lang="en-US" sz="3200" dirty="0">
              <a:solidFill>
                <a:prstClr val="black"/>
              </a:solidFill>
            </a:endParaRPr>
          </a:p>
          <a:p>
            <a:pPr lvl="0" algn="l" rtl="0">
              <a:buClr>
                <a:srgbClr val="0BD0D9"/>
              </a:buClr>
            </a:pPr>
            <a:r>
              <a:rPr lang="en-US" sz="3200" b="1" dirty="0">
                <a:solidFill>
                  <a:prstClr val="black"/>
                </a:solidFill>
              </a:rPr>
              <a:t>Absence of the bowel sound </a:t>
            </a:r>
            <a:r>
              <a:rPr lang="en-US" sz="3200" dirty="0">
                <a:solidFill>
                  <a:prstClr val="black"/>
                </a:solidFill>
              </a:rPr>
              <a:t>is seen in cases of </a:t>
            </a:r>
            <a:r>
              <a:rPr lang="en-US" sz="3200" b="1" dirty="0">
                <a:solidFill>
                  <a:srgbClr val="FF0000"/>
                </a:solidFill>
              </a:rPr>
              <a:t>paralytic ileus </a:t>
            </a:r>
            <a:r>
              <a:rPr lang="en-US" sz="3200" dirty="0">
                <a:solidFill>
                  <a:prstClr val="black"/>
                </a:solidFill>
              </a:rPr>
              <a:t>and </a:t>
            </a:r>
            <a:r>
              <a:rPr lang="en-US" sz="3200" b="1" dirty="0">
                <a:solidFill>
                  <a:prstClr val="black"/>
                </a:solidFill>
              </a:rPr>
              <a:t>exaggerated </a:t>
            </a:r>
            <a:r>
              <a:rPr lang="en-US" sz="3200" dirty="0">
                <a:solidFill>
                  <a:prstClr val="black"/>
                </a:solidFill>
              </a:rPr>
              <a:t>in cases of </a:t>
            </a:r>
            <a:r>
              <a:rPr lang="en-US" sz="3200" b="1" dirty="0">
                <a:solidFill>
                  <a:srgbClr val="FF0000"/>
                </a:solidFill>
              </a:rPr>
              <a:t>malabsorption  and mechanical bowel obstruction.</a:t>
            </a:r>
          </a:p>
          <a:p>
            <a:pPr lvl="0" algn="l" rtl="0">
              <a:buClr>
                <a:srgbClr val="0BD0D9"/>
              </a:buClr>
              <a:buNone/>
            </a:pPr>
            <a:endParaRPr lang="en-US" sz="3200" dirty="0">
              <a:solidFill>
                <a:prstClr val="black"/>
              </a:solidFill>
            </a:endParaRPr>
          </a:p>
          <a:p>
            <a:endParaRPr lang="en-US" dirty="0"/>
          </a:p>
        </p:txBody>
      </p:sp>
    </p:spTree>
    <p:extLst>
      <p:ext uri="{BB962C8B-B14F-4D97-AF65-F5344CB8AC3E}">
        <p14:creationId xmlns:p14="http://schemas.microsoft.com/office/powerpoint/2010/main" val="712233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pPr algn="ctr"/>
            <a:r>
              <a:rPr lang="en-US" b="1" dirty="0">
                <a:latin typeface="Times New Roman" pitchFamily="18" charset="0"/>
                <a:cs typeface="Times New Roman" pitchFamily="18" charset="0"/>
              </a:rPr>
              <a:t>Lecture no. 7</a:t>
            </a:r>
            <a:endParaRPr lang="en-US" dirty="0"/>
          </a:p>
        </p:txBody>
      </p:sp>
      <p:sp>
        <p:nvSpPr>
          <p:cNvPr id="3" name="Content Placeholder 2"/>
          <p:cNvSpPr>
            <a:spLocks noGrp="1"/>
          </p:cNvSpPr>
          <p:nvPr>
            <p:ph idx="1"/>
          </p:nvPr>
        </p:nvSpPr>
        <p:spPr>
          <a:xfrm>
            <a:off x="457200" y="1628800"/>
            <a:ext cx="8229600" cy="4695800"/>
          </a:xfrm>
        </p:spPr>
        <p:txBody>
          <a:bodyPr>
            <a:normAutofit lnSpcReduction="10000"/>
          </a:bodyPr>
          <a:lstStyle/>
          <a:p>
            <a:pPr marL="0" indent="0" algn="ctr" rtl="0">
              <a:buNone/>
            </a:pPr>
            <a:endParaRPr lang="en-US" dirty="0">
              <a:solidFill>
                <a:schemeClr val="accent1">
                  <a:lumMod val="60000"/>
                  <a:lumOff val="40000"/>
                </a:schemeClr>
              </a:solidFill>
              <a:latin typeface="Times New Roman" pitchFamily="18" charset="0"/>
              <a:cs typeface="Times New Roman" pitchFamily="18" charset="0"/>
            </a:endParaRPr>
          </a:p>
          <a:p>
            <a:pPr marL="0" indent="0" algn="ctr">
              <a:spcBef>
                <a:spcPts val="0"/>
              </a:spcBef>
              <a:buNone/>
            </a:pPr>
            <a:r>
              <a:rPr lang="en-US" sz="5400" b="1" dirty="0">
                <a:solidFill>
                  <a:srgbClr val="FF0000"/>
                </a:solidFill>
                <a:latin typeface="Arial"/>
                <a:ea typeface="Times New Roman"/>
              </a:rPr>
              <a:t>Components of the Health Assessment</a:t>
            </a:r>
            <a:endParaRPr lang="en-US" sz="5400" dirty="0">
              <a:solidFill>
                <a:srgbClr val="FF0000"/>
              </a:solidFill>
              <a:latin typeface="Times New Roman"/>
              <a:ea typeface="Times New Roman"/>
            </a:endParaRPr>
          </a:p>
          <a:p>
            <a:pPr marL="0" indent="0" algn="ctr" rtl="0">
              <a:buNone/>
            </a:pPr>
            <a:endParaRPr lang="en-US" dirty="0">
              <a:latin typeface="Times New Roman" pitchFamily="18" charset="0"/>
              <a:cs typeface="Times New Roman" pitchFamily="18" charset="0"/>
            </a:endParaRPr>
          </a:p>
          <a:p>
            <a:pPr marL="0" indent="0" algn="ctr" rtl="0">
              <a:buNone/>
            </a:pPr>
            <a:endParaRPr lang="en-US" dirty="0">
              <a:latin typeface="Times New Roman" pitchFamily="18" charset="0"/>
              <a:cs typeface="Times New Roman" pitchFamily="18" charset="0"/>
            </a:endParaRPr>
          </a:p>
          <a:p>
            <a:pPr marL="0" indent="0" algn="ctr" rtl="0">
              <a:buNone/>
            </a:pPr>
            <a:r>
              <a:rPr lang="en-US" sz="3000" b="1" dirty="0">
                <a:latin typeface="Times New Roman" pitchFamily="18" charset="0"/>
                <a:cs typeface="Times New Roman" pitchFamily="18" charset="0"/>
              </a:rPr>
              <a:t>Lecturer </a:t>
            </a:r>
          </a:p>
          <a:p>
            <a:pPr marL="0" indent="0" algn="ctr" rtl="0">
              <a:buNone/>
            </a:pPr>
            <a:r>
              <a:rPr lang="en-US" sz="3000" b="1" dirty="0">
                <a:latin typeface="Times New Roman" pitchFamily="18" charset="0"/>
                <a:cs typeface="Times New Roman" pitchFamily="18" charset="0"/>
              </a:rPr>
              <a:t>Dr. </a:t>
            </a:r>
            <a:r>
              <a:rPr lang="en-US" sz="3000" b="1" dirty="0" err="1">
                <a:latin typeface="Times New Roman" pitchFamily="18" charset="0"/>
                <a:cs typeface="Times New Roman" pitchFamily="18" charset="0"/>
              </a:rPr>
              <a:t>Firas</a:t>
            </a:r>
            <a:r>
              <a:rPr lang="en-US" sz="3000" b="1" dirty="0">
                <a:latin typeface="Times New Roman" pitchFamily="18" charset="0"/>
                <a:cs typeface="Times New Roman" pitchFamily="18" charset="0"/>
              </a:rPr>
              <a:t> A. </a:t>
            </a:r>
            <a:r>
              <a:rPr lang="en-US" sz="3000" b="1" dirty="0" err="1">
                <a:latin typeface="Times New Roman" pitchFamily="18" charset="0"/>
                <a:cs typeface="Times New Roman" pitchFamily="18" charset="0"/>
              </a:rPr>
              <a:t>Jasim</a:t>
            </a:r>
            <a:r>
              <a:rPr lang="en-US" sz="3000" b="1" dirty="0">
                <a:latin typeface="Times New Roman" pitchFamily="18" charset="0"/>
                <a:cs typeface="Times New Roman" pitchFamily="18" charset="0"/>
              </a:rPr>
              <a:t> </a:t>
            </a:r>
          </a:p>
          <a:p>
            <a:pPr marL="0" indent="0" algn="ctr" rtl="0">
              <a:buNone/>
            </a:pPr>
            <a:r>
              <a:rPr lang="en-US" sz="3000" b="1" dirty="0">
                <a:latin typeface="Times New Roman" pitchFamily="18" charset="0"/>
                <a:cs typeface="Times New Roman" pitchFamily="18" charset="0"/>
              </a:rPr>
              <a:t>(</a:t>
            </a:r>
            <a:r>
              <a:rPr lang="en-US" sz="3000" b="1" dirty="0" err="1">
                <a:latin typeface="Times New Roman" pitchFamily="18" charset="0"/>
                <a:cs typeface="Times New Roman" pitchFamily="18" charset="0"/>
              </a:rPr>
              <a:t>MBChB</a:t>
            </a:r>
            <a:r>
              <a:rPr lang="en-US" sz="3000" b="1" dirty="0">
                <a:latin typeface="Times New Roman" pitchFamily="18" charset="0"/>
                <a:cs typeface="Times New Roman" pitchFamily="18" charset="0"/>
              </a:rPr>
              <a:t>-ABMS-FM</a:t>
            </a:r>
            <a:r>
              <a:rPr lang="en-US" sz="3000" b="1" dirty="0" smtClean="0">
                <a:latin typeface="Times New Roman" pitchFamily="18" charset="0"/>
                <a:cs typeface="Times New Roman" pitchFamily="18" charset="0"/>
              </a:rPr>
              <a:t>)</a:t>
            </a:r>
            <a:endParaRPr lang="en-US" sz="3000"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9005584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r>
              <a:rPr lang="en-US" b="1" dirty="0">
                <a:solidFill>
                  <a:srgbClr val="FF0000"/>
                </a:solidFill>
              </a:rPr>
              <a:t>Examination of abdominal organs</a:t>
            </a:r>
            <a:endParaRPr lang="en-US" dirty="0">
              <a:solidFill>
                <a:srgbClr val="FF0000"/>
              </a:solidFill>
            </a:endParaRPr>
          </a:p>
        </p:txBody>
      </p:sp>
      <p:sp>
        <p:nvSpPr>
          <p:cNvPr id="3" name="Content Placeholder 2"/>
          <p:cNvSpPr>
            <a:spLocks noGrp="1"/>
          </p:cNvSpPr>
          <p:nvPr>
            <p:ph idx="1"/>
          </p:nvPr>
        </p:nvSpPr>
        <p:spPr>
          <a:xfrm>
            <a:off x="457200" y="1700808"/>
            <a:ext cx="8229600" cy="4896544"/>
          </a:xfrm>
        </p:spPr>
        <p:txBody>
          <a:bodyPr>
            <a:normAutofit fontScale="85000" lnSpcReduction="20000"/>
          </a:bodyPr>
          <a:lstStyle/>
          <a:p>
            <a:pPr marL="0" indent="0" algn="l">
              <a:buNone/>
            </a:pPr>
            <a:r>
              <a:rPr lang="en-US" b="1" dirty="0"/>
              <a:t>The Liver </a:t>
            </a:r>
            <a:r>
              <a:rPr lang="en-US" b="1" dirty="0" smtClean="0"/>
              <a:t>examination</a:t>
            </a:r>
          </a:p>
          <a:p>
            <a:pPr marL="0" indent="0" algn="l">
              <a:buNone/>
            </a:pPr>
            <a:r>
              <a:rPr lang="en-US" b="1" dirty="0"/>
              <a:t>Examination of the </a:t>
            </a:r>
            <a:r>
              <a:rPr lang="en-US" b="1" dirty="0" smtClean="0"/>
              <a:t>spleen</a:t>
            </a:r>
          </a:p>
          <a:p>
            <a:pPr marL="0" indent="0" algn="l">
              <a:buNone/>
            </a:pPr>
            <a:r>
              <a:rPr lang="en-US" b="1" dirty="0"/>
              <a:t>Examination of the </a:t>
            </a:r>
            <a:r>
              <a:rPr lang="en-US" b="1" dirty="0" smtClean="0"/>
              <a:t>Kidney</a:t>
            </a:r>
          </a:p>
          <a:p>
            <a:pPr marL="0" indent="0" algn="l">
              <a:buNone/>
            </a:pPr>
            <a:r>
              <a:rPr lang="en-US" b="1" dirty="0"/>
              <a:t>Examination of the gall </a:t>
            </a:r>
            <a:r>
              <a:rPr lang="en-US" b="1" dirty="0" smtClean="0"/>
              <a:t>bladder</a:t>
            </a:r>
          </a:p>
          <a:p>
            <a:pPr marL="0" indent="0" algn="l">
              <a:buNone/>
            </a:pPr>
            <a:r>
              <a:rPr lang="en-US" sz="2800" b="1" dirty="0"/>
              <a:t>Examination of the urinary </a:t>
            </a:r>
            <a:r>
              <a:rPr lang="en-US" sz="2800" b="1" dirty="0" smtClean="0"/>
              <a:t>bladder</a:t>
            </a:r>
          </a:p>
          <a:p>
            <a:pPr marL="0" indent="0" algn="l">
              <a:buNone/>
            </a:pPr>
            <a:endParaRPr lang="en-US" b="1" dirty="0" smtClean="0"/>
          </a:p>
          <a:p>
            <a:pPr marL="0" indent="0" algn="l">
              <a:buNone/>
            </a:pPr>
            <a:r>
              <a:rPr lang="en-US" b="1" dirty="0" smtClean="0"/>
              <a:t>Examination </a:t>
            </a:r>
            <a:r>
              <a:rPr lang="en-US" b="1" dirty="0"/>
              <a:t>for </a:t>
            </a:r>
            <a:r>
              <a:rPr lang="en-US" b="1" dirty="0" smtClean="0"/>
              <a:t>ascites</a:t>
            </a:r>
          </a:p>
          <a:p>
            <a:pPr marL="0" indent="0" algn="l">
              <a:buNone/>
            </a:pPr>
            <a:r>
              <a:rPr lang="en-US" sz="2800" b="1" dirty="0"/>
              <a:t>In order to finish the abdominal examination we have to examine </a:t>
            </a:r>
            <a:r>
              <a:rPr lang="en-US" sz="2800" b="1" dirty="0" smtClean="0"/>
              <a:t>:-</a:t>
            </a:r>
            <a:endParaRPr lang="en-US" sz="2800" b="1" dirty="0"/>
          </a:p>
          <a:p>
            <a:pPr marL="0" indent="0" algn="l">
              <a:buNone/>
            </a:pPr>
            <a:r>
              <a:rPr lang="en-US" sz="2800" dirty="0"/>
              <a:t>- The external genitalia.</a:t>
            </a:r>
          </a:p>
          <a:p>
            <a:pPr marL="0" indent="0" algn="l">
              <a:buNone/>
            </a:pPr>
            <a:r>
              <a:rPr lang="en-US" sz="2800" dirty="0"/>
              <a:t>- Per rectal examination.</a:t>
            </a:r>
          </a:p>
          <a:p>
            <a:pPr marL="0" indent="0" algn="l">
              <a:buNone/>
            </a:pPr>
            <a:r>
              <a:rPr lang="en-US" sz="2800" dirty="0"/>
              <a:t>- Examination of the inguinal lymphnodes.</a:t>
            </a:r>
          </a:p>
          <a:p>
            <a:pPr marL="0" indent="0" algn="l">
              <a:buNone/>
            </a:pPr>
            <a:r>
              <a:rPr lang="en-US" sz="2800" dirty="0"/>
              <a:t>- Examination of the back.</a:t>
            </a:r>
          </a:p>
          <a:p>
            <a:pPr marL="0" indent="0" algn="l">
              <a:buNone/>
            </a:pPr>
            <a:r>
              <a:rPr lang="en-US" sz="2800" dirty="0"/>
              <a:t>- Examination of the supraclavicular lymphnodes.</a:t>
            </a:r>
          </a:p>
          <a:p>
            <a:pPr marL="0" indent="0" algn="l">
              <a:buNone/>
            </a:pPr>
            <a:endParaRPr lang="en-US" dirty="0"/>
          </a:p>
        </p:txBody>
      </p:sp>
    </p:spTree>
    <p:extLst>
      <p:ext uri="{BB962C8B-B14F-4D97-AF65-F5344CB8AC3E}">
        <p14:creationId xmlns:p14="http://schemas.microsoft.com/office/powerpoint/2010/main" val="12116483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Cardiac examination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3528" y="2276872"/>
            <a:ext cx="8363272" cy="4047728"/>
          </a:xfrm>
        </p:spPr>
        <p:txBody>
          <a:bodyPr>
            <a:normAutofit/>
          </a:bodyPr>
          <a:lstStyle/>
          <a:p>
            <a:pPr marL="365760" lvl="0" indent="-256032" algn="l" rtl="0">
              <a:spcBef>
                <a:spcPts val="400"/>
              </a:spcBef>
              <a:buClr>
                <a:srgbClr val="2DA2BF"/>
              </a:buClr>
              <a:buSzPct val="68000"/>
              <a:buFont typeface="Wingdings 3"/>
              <a:buChar char=""/>
            </a:pPr>
            <a:r>
              <a:rPr lang="en-US" sz="3600" dirty="0">
                <a:solidFill>
                  <a:prstClr val="black"/>
                </a:solidFill>
                <a:latin typeface="Lucida Sans Unicode"/>
              </a:rPr>
              <a:t>Following general examination we start cardiac examination while the patient in </a:t>
            </a:r>
            <a:r>
              <a:rPr lang="en-US" sz="3600" b="1" dirty="0">
                <a:solidFill>
                  <a:prstClr val="black"/>
                </a:solidFill>
                <a:latin typeface="Lucida Sans Unicode"/>
              </a:rPr>
              <a:t>45 degree with exposure from the waist </a:t>
            </a:r>
            <a:r>
              <a:rPr lang="en-US" sz="3600" b="1" dirty="0" smtClean="0">
                <a:solidFill>
                  <a:prstClr val="black"/>
                </a:solidFill>
                <a:latin typeface="Lucida Sans Unicode"/>
              </a:rPr>
              <a:t>upward</a:t>
            </a:r>
            <a:r>
              <a:rPr lang="en-US" sz="3600" dirty="0" smtClean="0">
                <a:solidFill>
                  <a:prstClr val="black"/>
                </a:solidFill>
                <a:latin typeface="Lucida Sans Unicode"/>
              </a:rPr>
              <a:t>. </a:t>
            </a:r>
          </a:p>
          <a:p>
            <a:pPr marL="109728" lvl="0" indent="0" algn="l" rtl="0">
              <a:spcBef>
                <a:spcPts val="400"/>
              </a:spcBef>
              <a:buClr>
                <a:srgbClr val="2DA2BF"/>
              </a:buClr>
              <a:buSzPct val="68000"/>
              <a:buNone/>
            </a:pPr>
            <a:endParaRPr lang="en-US" sz="3600" dirty="0" smtClean="0">
              <a:solidFill>
                <a:srgbClr val="FF0000"/>
              </a:solidFill>
            </a:endParaRPr>
          </a:p>
          <a:p>
            <a:pPr marL="365760" lvl="0" indent="-256032" algn="l" rtl="0">
              <a:spcBef>
                <a:spcPts val="400"/>
              </a:spcBef>
              <a:buClr>
                <a:srgbClr val="2DA2BF"/>
              </a:buClr>
              <a:buSzPct val="68000"/>
              <a:buFont typeface="Wingdings 3"/>
              <a:buChar char=""/>
            </a:pPr>
            <a:endParaRPr lang="en-US" sz="3600" dirty="0">
              <a:solidFill>
                <a:prstClr val="black"/>
              </a:solidFill>
              <a:latin typeface="Lucida Sans Unicode"/>
            </a:endParaRPr>
          </a:p>
          <a:p>
            <a:endParaRPr lang="en-US" sz="2000" dirty="0"/>
          </a:p>
        </p:txBody>
      </p:sp>
    </p:spTree>
    <p:extLst>
      <p:ext uri="{BB962C8B-B14F-4D97-AF65-F5344CB8AC3E}">
        <p14:creationId xmlns:p14="http://schemas.microsoft.com/office/powerpoint/2010/main" val="21135586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US" b="1" dirty="0">
                <a:solidFill>
                  <a:srgbClr val="FF0000"/>
                </a:solidFill>
              </a:rPr>
              <a:t>Inspection of the pericardium</a:t>
            </a:r>
            <a:endParaRPr lang="en-US" b="1" dirty="0"/>
          </a:p>
        </p:txBody>
      </p:sp>
      <p:sp>
        <p:nvSpPr>
          <p:cNvPr id="3" name="Content Placeholder 2"/>
          <p:cNvSpPr>
            <a:spLocks noGrp="1"/>
          </p:cNvSpPr>
          <p:nvPr>
            <p:ph idx="1"/>
          </p:nvPr>
        </p:nvSpPr>
        <p:spPr>
          <a:xfrm>
            <a:off x="457200" y="1556792"/>
            <a:ext cx="8229600" cy="4767808"/>
          </a:xfrm>
        </p:spPr>
        <p:txBody>
          <a:bodyPr>
            <a:normAutofit fontScale="85000" lnSpcReduction="10000"/>
          </a:bodyPr>
          <a:lstStyle/>
          <a:p>
            <a:pPr marL="365760" indent="-256032" algn="l" rtl="0">
              <a:spcBef>
                <a:spcPts val="400"/>
              </a:spcBef>
              <a:buClr>
                <a:srgbClr val="2DA2BF"/>
              </a:buClr>
              <a:buSzPct val="68000"/>
              <a:buFont typeface="Wingdings 3"/>
              <a:buChar char=""/>
            </a:pPr>
            <a:r>
              <a:rPr lang="en-US" sz="3200" dirty="0"/>
              <a:t># Observing the patient from the end of the bed.                                                                                </a:t>
            </a:r>
          </a:p>
          <a:p>
            <a:pPr marL="109728" lvl="0" indent="0" algn="l" rtl="0">
              <a:spcBef>
                <a:spcPts val="400"/>
              </a:spcBef>
              <a:buClr>
                <a:srgbClr val="2DA2BF"/>
              </a:buClr>
              <a:buSzPct val="68000"/>
              <a:buNone/>
            </a:pPr>
            <a:endParaRPr lang="en-US" sz="3300" b="1" dirty="0" smtClean="0">
              <a:solidFill>
                <a:prstClr val="black"/>
              </a:solidFill>
              <a:latin typeface="Lucida Sans Unicode"/>
            </a:endParaRPr>
          </a:p>
          <a:p>
            <a:pPr marL="365760" lvl="0" indent="-256032" algn="l" rtl="0">
              <a:spcBef>
                <a:spcPts val="400"/>
              </a:spcBef>
              <a:buClr>
                <a:srgbClr val="2DA2BF"/>
              </a:buClr>
              <a:buSzPct val="68000"/>
              <a:buFont typeface="Wingdings 3"/>
              <a:buChar char=""/>
            </a:pPr>
            <a:r>
              <a:rPr lang="en-US" sz="3300" b="1" dirty="0" smtClean="0">
                <a:solidFill>
                  <a:prstClr val="black"/>
                </a:solidFill>
                <a:latin typeface="Lucida Sans Unicode"/>
              </a:rPr>
              <a:t>We </a:t>
            </a:r>
            <a:r>
              <a:rPr lang="en-US" sz="3300" b="1" dirty="0">
                <a:solidFill>
                  <a:prstClr val="black"/>
                </a:solidFill>
                <a:latin typeface="Lucida Sans Unicode"/>
              </a:rPr>
              <a:t>have to inspect the pericardium for the presence of:</a:t>
            </a:r>
          </a:p>
          <a:p>
            <a:pPr marL="109728" lvl="0" indent="0" algn="l" rtl="0">
              <a:spcBef>
                <a:spcPts val="400"/>
              </a:spcBef>
              <a:buClr>
                <a:srgbClr val="2DA2BF"/>
              </a:buClr>
              <a:buSzPct val="68000"/>
              <a:buNone/>
            </a:pPr>
            <a:r>
              <a:rPr lang="en-US" sz="3300" b="1" dirty="0">
                <a:solidFill>
                  <a:prstClr val="black"/>
                </a:solidFill>
                <a:latin typeface="Lucida Sans Unicode"/>
              </a:rPr>
              <a:t> </a:t>
            </a:r>
          </a:p>
          <a:p>
            <a:pPr marL="365760" lvl="0" indent="-256032" algn="l" rtl="0">
              <a:spcBef>
                <a:spcPts val="400"/>
              </a:spcBef>
              <a:buClr>
                <a:srgbClr val="2DA2BF"/>
              </a:buClr>
              <a:buSzPct val="68000"/>
              <a:buFont typeface="Wingdings 3"/>
              <a:buChar char=""/>
            </a:pPr>
            <a:r>
              <a:rPr lang="en-US" sz="3300" b="1" dirty="0">
                <a:solidFill>
                  <a:prstClr val="black"/>
                </a:solidFill>
                <a:latin typeface="Lucida Sans Unicode"/>
              </a:rPr>
              <a:t>1-</a:t>
            </a:r>
            <a:r>
              <a:rPr lang="en-US" sz="3300" b="1" dirty="0">
                <a:solidFill>
                  <a:srgbClr val="FF0000"/>
                </a:solidFill>
                <a:latin typeface="Lucida Sans Unicode"/>
              </a:rPr>
              <a:t> any scars </a:t>
            </a:r>
            <a:r>
              <a:rPr lang="en-US" sz="3300" b="1" dirty="0">
                <a:solidFill>
                  <a:prstClr val="black"/>
                </a:solidFill>
                <a:latin typeface="Lucida Sans Unicode"/>
              </a:rPr>
              <a:t>like midline </a:t>
            </a:r>
            <a:r>
              <a:rPr lang="en-US" sz="3300" b="1" dirty="0" err="1">
                <a:solidFill>
                  <a:prstClr val="black"/>
                </a:solidFill>
                <a:latin typeface="Lucida Sans Unicode"/>
              </a:rPr>
              <a:t>sternotomy</a:t>
            </a:r>
            <a:r>
              <a:rPr lang="en-US" sz="3300" b="1" dirty="0">
                <a:solidFill>
                  <a:prstClr val="black"/>
                </a:solidFill>
                <a:latin typeface="Lucida Sans Unicode"/>
              </a:rPr>
              <a:t> scar from open heart surgery  e.g. valve replacement or </a:t>
            </a:r>
            <a:r>
              <a:rPr lang="en-US" sz="3300" b="1" dirty="0" err="1">
                <a:solidFill>
                  <a:prstClr val="black"/>
                </a:solidFill>
                <a:latin typeface="Lucida Sans Unicode"/>
              </a:rPr>
              <a:t>valvoplasty</a:t>
            </a:r>
            <a:r>
              <a:rPr lang="en-US" sz="3300" b="1" dirty="0">
                <a:solidFill>
                  <a:prstClr val="black"/>
                </a:solidFill>
                <a:latin typeface="Lucida Sans Unicode"/>
              </a:rPr>
              <a:t>.</a:t>
            </a:r>
          </a:p>
          <a:p>
            <a:pPr marL="109728" lvl="0" indent="0" algn="l" rtl="0">
              <a:spcBef>
                <a:spcPts val="400"/>
              </a:spcBef>
              <a:buClr>
                <a:srgbClr val="2DA2BF"/>
              </a:buClr>
              <a:buSzPct val="68000"/>
              <a:buNone/>
            </a:pPr>
            <a:r>
              <a:rPr lang="en-US" sz="3300" b="1" dirty="0">
                <a:solidFill>
                  <a:prstClr val="black"/>
                </a:solidFill>
                <a:latin typeface="Lucida Sans Unicode"/>
              </a:rPr>
              <a:t> </a:t>
            </a:r>
          </a:p>
          <a:p>
            <a:pPr marL="365760" lvl="0" indent="-256032" algn="l" rtl="0">
              <a:spcBef>
                <a:spcPts val="400"/>
              </a:spcBef>
              <a:buClr>
                <a:srgbClr val="2DA2BF"/>
              </a:buClr>
              <a:buSzPct val="68000"/>
              <a:buFont typeface="Wingdings 3"/>
              <a:buChar char=""/>
            </a:pPr>
            <a:r>
              <a:rPr lang="en-US" sz="3300" b="1" dirty="0">
                <a:solidFill>
                  <a:prstClr val="black"/>
                </a:solidFill>
                <a:latin typeface="Lucida Sans Unicode"/>
              </a:rPr>
              <a:t>2- Look for the presence of any </a:t>
            </a:r>
            <a:r>
              <a:rPr lang="en-US" sz="3300" b="1" dirty="0">
                <a:solidFill>
                  <a:srgbClr val="FF0000"/>
                </a:solidFill>
                <a:latin typeface="Lucida Sans Unicode"/>
              </a:rPr>
              <a:t>pericardial pulsation.</a:t>
            </a:r>
          </a:p>
          <a:p>
            <a:pPr marL="365760" lvl="0" indent="-256032" algn="l" rtl="0">
              <a:spcBef>
                <a:spcPts val="400"/>
              </a:spcBef>
              <a:buClr>
                <a:srgbClr val="2DA2BF"/>
              </a:buClr>
              <a:buSzPct val="68000"/>
              <a:buFont typeface="Wingdings 3"/>
              <a:buChar char=""/>
            </a:pPr>
            <a:endParaRPr lang="en-US" sz="2300" b="1" dirty="0">
              <a:solidFill>
                <a:prstClr val="black"/>
              </a:solidFill>
              <a:latin typeface="Lucida Sans Unicode"/>
            </a:endParaRPr>
          </a:p>
          <a:p>
            <a:endParaRPr lang="en-US" dirty="0"/>
          </a:p>
        </p:txBody>
      </p:sp>
    </p:spTree>
    <p:extLst>
      <p:ext uri="{BB962C8B-B14F-4D97-AF65-F5344CB8AC3E}">
        <p14:creationId xmlns:p14="http://schemas.microsoft.com/office/powerpoint/2010/main" val="18902800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864096"/>
          </a:xfrm>
        </p:spPr>
        <p:txBody>
          <a:bodyPr>
            <a:normAutofit fontScale="90000"/>
          </a:bodyPr>
          <a:lstStyle/>
          <a:p>
            <a:r>
              <a:rPr lang="en-US" sz="5400" b="1" dirty="0">
                <a:solidFill>
                  <a:srgbClr val="FF0000"/>
                </a:solidFill>
              </a:rPr>
              <a:t>Palpation</a:t>
            </a:r>
            <a:endParaRPr lang="en-US" dirty="0"/>
          </a:p>
        </p:txBody>
      </p:sp>
      <p:sp>
        <p:nvSpPr>
          <p:cNvPr id="3" name="Content Placeholder 2"/>
          <p:cNvSpPr>
            <a:spLocks noGrp="1"/>
          </p:cNvSpPr>
          <p:nvPr>
            <p:ph idx="1"/>
          </p:nvPr>
        </p:nvSpPr>
        <p:spPr>
          <a:xfrm>
            <a:off x="457200" y="1412776"/>
            <a:ext cx="8229600" cy="4911824"/>
          </a:xfrm>
        </p:spPr>
        <p:txBody>
          <a:bodyPr>
            <a:normAutofit fontScale="85000" lnSpcReduction="20000"/>
          </a:bodyPr>
          <a:lstStyle/>
          <a:p>
            <a:pPr marL="365760" lvl="0" indent="-256032" algn="l" rtl="0">
              <a:spcBef>
                <a:spcPts val="400"/>
              </a:spcBef>
              <a:buClr>
                <a:srgbClr val="2DA2BF"/>
              </a:buClr>
              <a:buSzPct val="68000"/>
              <a:buFont typeface="Wingdings 3"/>
              <a:buChar char=""/>
            </a:pPr>
            <a:r>
              <a:rPr lang="en-US" sz="3200" b="1" dirty="0">
                <a:solidFill>
                  <a:prstClr val="black"/>
                </a:solidFill>
                <a:latin typeface="Lucida Sans Unicode"/>
              </a:rPr>
              <a:t>We put the whole palm of the right hand on the pericardium to feel the apex beat.</a:t>
            </a:r>
          </a:p>
          <a:p>
            <a:pPr marL="365760" lvl="0" indent="-256032" algn="l" rtl="0">
              <a:spcBef>
                <a:spcPts val="400"/>
              </a:spcBef>
              <a:buClr>
                <a:srgbClr val="2DA2BF"/>
              </a:buClr>
              <a:buSzPct val="68000"/>
              <a:buFont typeface="Wingdings 3"/>
              <a:buChar char=""/>
            </a:pPr>
            <a:r>
              <a:rPr lang="en-US" sz="3200" b="1" dirty="0">
                <a:solidFill>
                  <a:prstClr val="black"/>
                </a:solidFill>
                <a:latin typeface="Lucida Sans Unicode"/>
              </a:rPr>
              <a:t> The normal location of </a:t>
            </a:r>
            <a:r>
              <a:rPr lang="en-US" sz="3200" b="1" dirty="0">
                <a:solidFill>
                  <a:schemeClr val="accent1"/>
                </a:solidFill>
                <a:latin typeface="Lucida Sans Unicode"/>
              </a:rPr>
              <a:t>apex beat </a:t>
            </a:r>
            <a:r>
              <a:rPr lang="en-US" sz="3200" b="1" dirty="0">
                <a:solidFill>
                  <a:prstClr val="black"/>
                </a:solidFill>
                <a:latin typeface="Lucida Sans Unicode"/>
              </a:rPr>
              <a:t>is the most  lateral and lowest point at which the cardiac impulse can be felt , mostly in the </a:t>
            </a:r>
            <a:r>
              <a:rPr lang="en-US" sz="3200" b="1" dirty="0">
                <a:solidFill>
                  <a:srgbClr val="FF0000"/>
                </a:solidFill>
                <a:latin typeface="Lucida Sans Unicode"/>
              </a:rPr>
              <a:t>5th intercostal space in the mid clavicular line</a:t>
            </a:r>
            <a:r>
              <a:rPr lang="en-US" sz="3200" b="1" dirty="0">
                <a:solidFill>
                  <a:prstClr val="black"/>
                </a:solidFill>
                <a:latin typeface="Lucida Sans Unicode"/>
              </a:rPr>
              <a:t>. </a:t>
            </a:r>
          </a:p>
          <a:p>
            <a:pPr marL="365760" lvl="0" indent="-256032" algn="l" rtl="0">
              <a:spcBef>
                <a:spcPts val="400"/>
              </a:spcBef>
              <a:buClr>
                <a:srgbClr val="2DA2BF"/>
              </a:buClr>
              <a:buSzPct val="68000"/>
              <a:buFont typeface="Wingdings 3"/>
              <a:buChar char=""/>
            </a:pPr>
            <a:r>
              <a:rPr lang="en-US" sz="3200" b="1" dirty="0">
                <a:solidFill>
                  <a:prstClr val="black"/>
                </a:solidFill>
                <a:latin typeface="Lucida Sans Unicode"/>
              </a:rPr>
              <a:t>However, It is quite common not to feel the apex beat at all</a:t>
            </a:r>
            <a:r>
              <a:rPr lang="en-US" sz="3200" b="1" dirty="0" smtClean="0">
                <a:solidFill>
                  <a:prstClr val="black"/>
                </a:solidFill>
                <a:latin typeface="Lucida Sans Unicode"/>
              </a:rPr>
              <a:t>.</a:t>
            </a:r>
          </a:p>
          <a:p>
            <a:pPr marL="365760" lvl="0" indent="-256032" algn="l" rtl="0">
              <a:spcBef>
                <a:spcPts val="400"/>
              </a:spcBef>
              <a:buClr>
                <a:srgbClr val="2DA2BF"/>
              </a:buClr>
              <a:buSzPct val="68000"/>
              <a:buFont typeface="Wingdings 3"/>
              <a:buChar char=""/>
            </a:pPr>
            <a:r>
              <a:rPr lang="en-US" sz="3600" b="1" dirty="0">
                <a:solidFill>
                  <a:srgbClr val="FF0000"/>
                </a:solidFill>
                <a:latin typeface="Lucida Sans Unicode"/>
              </a:rPr>
              <a:t>Palpate for any heaves or thrills</a:t>
            </a:r>
            <a:r>
              <a:rPr lang="en-US" sz="3600" b="1" dirty="0" smtClean="0">
                <a:solidFill>
                  <a:srgbClr val="FF0000"/>
                </a:solidFill>
                <a:latin typeface="Lucida Sans Unicode"/>
              </a:rPr>
              <a:t>.</a:t>
            </a:r>
            <a:r>
              <a:rPr lang="en-US" sz="3600" b="1" dirty="0" smtClean="0">
                <a:solidFill>
                  <a:prstClr val="black"/>
                </a:solidFill>
                <a:latin typeface="Lucida Sans Unicode"/>
              </a:rPr>
              <a:t>                                                                                               </a:t>
            </a:r>
            <a:endParaRPr lang="en-US" sz="3600" b="1" dirty="0">
              <a:solidFill>
                <a:prstClr val="black"/>
              </a:solidFill>
              <a:latin typeface="Lucida Sans Unicode"/>
            </a:endParaRPr>
          </a:p>
          <a:p>
            <a:pPr marL="109728" lvl="0" indent="0" algn="l" rtl="0">
              <a:spcBef>
                <a:spcPts val="400"/>
              </a:spcBef>
              <a:buClr>
                <a:srgbClr val="2DA2BF"/>
              </a:buClr>
              <a:buSzPct val="68000"/>
              <a:buNone/>
            </a:pPr>
            <a:r>
              <a:rPr lang="en-US" sz="3600" b="1" dirty="0">
                <a:solidFill>
                  <a:schemeClr val="accent1"/>
                </a:solidFill>
                <a:latin typeface="Lucida Sans Unicode"/>
              </a:rPr>
              <a:t>Heave</a:t>
            </a:r>
            <a:r>
              <a:rPr lang="en-US" sz="3600" b="1" dirty="0">
                <a:solidFill>
                  <a:prstClr val="black"/>
                </a:solidFill>
                <a:latin typeface="Lucida Sans Unicode"/>
              </a:rPr>
              <a:t> feels like an abnormally large beating of the heart.  </a:t>
            </a:r>
            <a:r>
              <a:rPr lang="en-US" sz="3600" b="1" dirty="0" smtClean="0">
                <a:solidFill>
                  <a:prstClr val="black"/>
                </a:solidFill>
                <a:latin typeface="Lucida Sans Unicode"/>
              </a:rPr>
              <a:t>                                                                                            </a:t>
            </a:r>
            <a:r>
              <a:rPr lang="en-US" sz="3600" b="1" dirty="0">
                <a:solidFill>
                  <a:schemeClr val="accent1"/>
                </a:solidFill>
                <a:latin typeface="Lucida Sans Unicode"/>
              </a:rPr>
              <a:t>Thrill </a:t>
            </a:r>
            <a:r>
              <a:rPr lang="en-US" sz="3600" b="1" dirty="0">
                <a:solidFill>
                  <a:prstClr val="black"/>
                </a:solidFill>
                <a:latin typeface="Lucida Sans Unicode"/>
              </a:rPr>
              <a:t>is a palpable murmur. </a:t>
            </a:r>
            <a:endParaRPr lang="en-US" sz="3600" b="1" dirty="0" smtClean="0">
              <a:solidFill>
                <a:prstClr val="black"/>
              </a:solidFill>
              <a:latin typeface="Lucida Sans Unicode"/>
            </a:endParaRPr>
          </a:p>
          <a:p>
            <a:pPr marL="109728" lvl="0" indent="0" algn="l" rtl="0">
              <a:spcBef>
                <a:spcPts val="400"/>
              </a:spcBef>
              <a:buClr>
                <a:srgbClr val="2DA2BF"/>
              </a:buClr>
              <a:buSzPct val="68000"/>
              <a:buNone/>
            </a:pPr>
            <a:r>
              <a:rPr lang="en-US" sz="3600" b="1" dirty="0" smtClean="0">
                <a:solidFill>
                  <a:prstClr val="black"/>
                </a:solidFill>
                <a:latin typeface="Lucida Sans Unicode"/>
              </a:rPr>
              <a:t>thrill </a:t>
            </a:r>
            <a:r>
              <a:rPr lang="en-US" sz="3600" b="1" dirty="0">
                <a:solidFill>
                  <a:prstClr val="black"/>
                </a:solidFill>
                <a:latin typeface="Lucida Sans Unicode"/>
              </a:rPr>
              <a:t>feels like a vibration.                              </a:t>
            </a:r>
            <a:endParaRPr lang="en-US" sz="3600" dirty="0">
              <a:solidFill>
                <a:prstClr val="black"/>
              </a:solidFill>
              <a:latin typeface="Lucida Sans Unicode"/>
            </a:endParaRPr>
          </a:p>
          <a:p>
            <a:pPr marL="365760" lvl="0" indent="-256032" algn="l" rtl="0">
              <a:spcBef>
                <a:spcPts val="400"/>
              </a:spcBef>
              <a:buClr>
                <a:srgbClr val="2DA2BF"/>
              </a:buClr>
              <a:buSzPct val="68000"/>
              <a:buFont typeface="Wingdings 3"/>
              <a:buChar char=""/>
            </a:pPr>
            <a:endParaRPr lang="en-US" sz="3200" b="1" dirty="0">
              <a:solidFill>
                <a:prstClr val="black"/>
              </a:solidFill>
              <a:latin typeface="Lucida Sans Unicode"/>
            </a:endParaRPr>
          </a:p>
          <a:p>
            <a:pPr marL="365760" lvl="0" indent="-256032" algn="l" rtl="0">
              <a:spcBef>
                <a:spcPts val="400"/>
              </a:spcBef>
              <a:buClr>
                <a:srgbClr val="2DA2BF"/>
              </a:buClr>
              <a:buSzPct val="68000"/>
              <a:buFont typeface="Wingdings 3"/>
              <a:buChar char=""/>
            </a:pPr>
            <a:endParaRPr lang="en-US" sz="3200" b="1" dirty="0">
              <a:solidFill>
                <a:prstClr val="black"/>
              </a:solidFill>
              <a:latin typeface="Lucida Sans Unicode"/>
            </a:endParaRPr>
          </a:p>
          <a:p>
            <a:pPr marL="365760" lvl="0" indent="-256032" algn="l" rtl="0">
              <a:spcBef>
                <a:spcPts val="400"/>
              </a:spcBef>
              <a:buClr>
                <a:srgbClr val="2DA2BF"/>
              </a:buClr>
              <a:buSzPct val="68000"/>
              <a:buFont typeface="Wingdings 3"/>
              <a:buChar char=""/>
            </a:pPr>
            <a:endParaRPr lang="en-US" sz="3200" b="1" dirty="0">
              <a:solidFill>
                <a:prstClr val="black"/>
              </a:solidFill>
              <a:latin typeface="Lucida Sans Unicode"/>
            </a:endParaRPr>
          </a:p>
          <a:p>
            <a:endParaRPr lang="en-US" dirty="0"/>
          </a:p>
        </p:txBody>
      </p:sp>
    </p:spTree>
    <p:extLst>
      <p:ext uri="{BB962C8B-B14F-4D97-AF65-F5344CB8AC3E}">
        <p14:creationId xmlns:p14="http://schemas.microsoft.com/office/powerpoint/2010/main" val="19847509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US" b="1" dirty="0">
                <a:solidFill>
                  <a:srgbClr val="FF0000"/>
                </a:solidFill>
              </a:rPr>
              <a:t>Auscultation</a:t>
            </a:r>
            <a:endParaRPr lang="en-US" dirty="0"/>
          </a:p>
        </p:txBody>
      </p:sp>
      <p:sp>
        <p:nvSpPr>
          <p:cNvPr id="3" name="Content Placeholder 2"/>
          <p:cNvSpPr>
            <a:spLocks noGrp="1"/>
          </p:cNvSpPr>
          <p:nvPr>
            <p:ph idx="1"/>
          </p:nvPr>
        </p:nvSpPr>
        <p:spPr>
          <a:xfrm>
            <a:off x="457200" y="1556792"/>
            <a:ext cx="8229600" cy="4968552"/>
          </a:xfrm>
        </p:spPr>
        <p:txBody>
          <a:bodyPr>
            <a:normAutofit fontScale="92500"/>
          </a:bodyPr>
          <a:lstStyle/>
          <a:p>
            <a:pPr marL="365760" lvl="0" indent="-256032" algn="l" rtl="0">
              <a:spcBef>
                <a:spcPts val="400"/>
              </a:spcBef>
              <a:buClr>
                <a:srgbClr val="2DA2BF"/>
              </a:buClr>
              <a:buSzPct val="68000"/>
              <a:buFont typeface="Wingdings 3"/>
              <a:buChar char=""/>
            </a:pPr>
            <a:r>
              <a:rPr lang="en-US" sz="2500" b="1" dirty="0">
                <a:solidFill>
                  <a:srgbClr val="FF0000"/>
                </a:solidFill>
                <a:latin typeface="Lucida Sans Unicode"/>
              </a:rPr>
              <a:t>You should listen initially with the diaphragm noting how many heart sounds you can hear:</a:t>
            </a:r>
          </a:p>
          <a:p>
            <a:pPr marL="365760" lvl="0" indent="-256032" algn="l" rtl="0">
              <a:spcBef>
                <a:spcPts val="400"/>
              </a:spcBef>
              <a:buClr>
                <a:srgbClr val="2DA2BF"/>
              </a:buClr>
              <a:buSzPct val="68000"/>
              <a:buFont typeface="Wingdings 3"/>
              <a:buChar char=""/>
            </a:pPr>
            <a:endParaRPr lang="en-US" sz="2500" dirty="0">
              <a:solidFill>
                <a:srgbClr val="FF0000"/>
              </a:solidFill>
              <a:latin typeface="Lucida Sans Unicode"/>
            </a:endParaRPr>
          </a:p>
          <a:p>
            <a:pPr marL="109728" lvl="0" indent="0" algn="l" rtl="0">
              <a:spcBef>
                <a:spcPts val="400"/>
              </a:spcBef>
              <a:buClr>
                <a:srgbClr val="2DA2BF"/>
              </a:buClr>
              <a:buSzPct val="68000"/>
              <a:buNone/>
            </a:pPr>
            <a:r>
              <a:rPr lang="en-US" sz="2500" b="1" dirty="0">
                <a:solidFill>
                  <a:srgbClr val="FF0000"/>
                </a:solidFill>
                <a:latin typeface="Lucida Sans Unicode"/>
              </a:rPr>
              <a:t>* S1</a:t>
            </a:r>
            <a:r>
              <a:rPr lang="en-US" sz="2500" b="1" dirty="0">
                <a:solidFill>
                  <a:prstClr val="black"/>
                </a:solidFill>
                <a:latin typeface="Lucida Sans Unicode"/>
              </a:rPr>
              <a:t> or the</a:t>
            </a:r>
            <a:r>
              <a:rPr lang="en-US" sz="2500" b="1" dirty="0">
                <a:solidFill>
                  <a:srgbClr val="FF0000"/>
                </a:solidFill>
                <a:latin typeface="Lucida Sans Unicode"/>
              </a:rPr>
              <a:t> first heart sound </a:t>
            </a:r>
            <a:r>
              <a:rPr lang="en-US" sz="2500" b="1" dirty="0">
                <a:solidFill>
                  <a:prstClr val="black"/>
                </a:solidFill>
                <a:latin typeface="Lucida Sans Unicode"/>
              </a:rPr>
              <a:t>(it comes from the closure of the mitral and tricuspid valves), (</a:t>
            </a:r>
            <a:r>
              <a:rPr lang="en-US" sz="2500" b="1" dirty="0" err="1">
                <a:solidFill>
                  <a:prstClr val="black"/>
                </a:solidFill>
                <a:latin typeface="Lucida Sans Unicode"/>
              </a:rPr>
              <a:t>lup</a:t>
            </a:r>
            <a:r>
              <a:rPr lang="en-US" sz="2500" b="1" dirty="0">
                <a:solidFill>
                  <a:prstClr val="black"/>
                </a:solidFill>
                <a:latin typeface="Lucida Sans Unicode"/>
              </a:rPr>
              <a:t>).</a:t>
            </a:r>
            <a:endParaRPr lang="en-US" sz="2500" dirty="0">
              <a:solidFill>
                <a:prstClr val="black"/>
              </a:solidFill>
              <a:latin typeface="Lucida Sans Unicode"/>
            </a:endParaRPr>
          </a:p>
          <a:p>
            <a:pPr marL="109728" lvl="0" indent="0" algn="l" rtl="0">
              <a:spcBef>
                <a:spcPts val="400"/>
              </a:spcBef>
              <a:buClr>
                <a:srgbClr val="2DA2BF"/>
              </a:buClr>
              <a:buSzPct val="68000"/>
              <a:buNone/>
            </a:pPr>
            <a:r>
              <a:rPr lang="en-US" sz="2500" b="1" dirty="0">
                <a:solidFill>
                  <a:prstClr val="black"/>
                </a:solidFill>
                <a:latin typeface="Lucida Sans Unicode"/>
              </a:rPr>
              <a:t> </a:t>
            </a:r>
            <a:endParaRPr lang="en-US" sz="2500" dirty="0">
              <a:solidFill>
                <a:prstClr val="black"/>
              </a:solidFill>
              <a:latin typeface="Lucida Sans Unicode"/>
            </a:endParaRPr>
          </a:p>
          <a:p>
            <a:pPr marL="109728" lvl="0" indent="0" algn="l" rtl="0">
              <a:spcBef>
                <a:spcPts val="400"/>
              </a:spcBef>
              <a:buClr>
                <a:srgbClr val="2DA2BF"/>
              </a:buClr>
              <a:buSzPct val="68000"/>
              <a:buNone/>
            </a:pPr>
            <a:r>
              <a:rPr lang="en-US" sz="2500" b="1" dirty="0">
                <a:solidFill>
                  <a:srgbClr val="FF0000"/>
                </a:solidFill>
                <a:latin typeface="Lucida Sans Unicode"/>
              </a:rPr>
              <a:t>* S2</a:t>
            </a:r>
            <a:r>
              <a:rPr lang="en-US" sz="2500" b="1" dirty="0">
                <a:solidFill>
                  <a:prstClr val="black"/>
                </a:solidFill>
                <a:latin typeface="Lucida Sans Unicode"/>
              </a:rPr>
              <a:t> or the </a:t>
            </a:r>
            <a:r>
              <a:rPr lang="en-US" sz="2500" b="1" dirty="0">
                <a:solidFill>
                  <a:srgbClr val="FF0000"/>
                </a:solidFill>
                <a:latin typeface="Lucida Sans Unicode"/>
              </a:rPr>
              <a:t>second heart sound </a:t>
            </a:r>
            <a:r>
              <a:rPr lang="en-US" sz="2500" b="1" dirty="0">
                <a:solidFill>
                  <a:prstClr val="black"/>
                </a:solidFill>
                <a:latin typeface="Lucida Sans Unicode"/>
              </a:rPr>
              <a:t>(it comes from the closure of the aortic and pulmonary valves), (dup).</a:t>
            </a:r>
          </a:p>
          <a:p>
            <a:pPr marL="365760" lvl="0" indent="-256032" algn="l" rtl="0">
              <a:spcBef>
                <a:spcPts val="400"/>
              </a:spcBef>
              <a:buClr>
                <a:srgbClr val="2DA2BF"/>
              </a:buClr>
              <a:buSzPct val="68000"/>
              <a:buFont typeface="Wingdings 3"/>
              <a:buChar char=""/>
            </a:pPr>
            <a:endParaRPr lang="en-US" sz="2500" dirty="0">
              <a:solidFill>
                <a:prstClr val="black"/>
              </a:solidFill>
              <a:latin typeface="Lucida Sans Unicode"/>
            </a:endParaRPr>
          </a:p>
          <a:p>
            <a:pPr marL="109728" lvl="0" indent="0" algn="l" rtl="0">
              <a:spcBef>
                <a:spcPts val="400"/>
              </a:spcBef>
              <a:buClr>
                <a:srgbClr val="2DA2BF"/>
              </a:buClr>
              <a:buSzPct val="68000"/>
              <a:buNone/>
            </a:pPr>
            <a:r>
              <a:rPr lang="en-US" sz="2500" b="1" dirty="0">
                <a:solidFill>
                  <a:srgbClr val="FF0000"/>
                </a:solidFill>
                <a:latin typeface="Lucida Sans Unicode"/>
              </a:rPr>
              <a:t>* Murmurs: </a:t>
            </a:r>
            <a:r>
              <a:rPr lang="en-US" sz="2500" b="1" dirty="0">
                <a:solidFill>
                  <a:prstClr val="black"/>
                </a:solidFill>
                <a:latin typeface="Lucida Sans Unicode"/>
              </a:rPr>
              <a:t>is a musical sound due to turbulent blood flow through a valve that hears with a stethoscope. A murmur can occur in a normal heart Or it may indicate some problem within the heart. </a:t>
            </a:r>
            <a:endParaRPr lang="en-US" sz="2500" dirty="0">
              <a:solidFill>
                <a:prstClr val="black"/>
              </a:solidFill>
              <a:latin typeface="Lucida Sans Unicode"/>
            </a:endParaRPr>
          </a:p>
          <a:p>
            <a:endParaRPr lang="en-US" dirty="0"/>
          </a:p>
        </p:txBody>
      </p:sp>
    </p:spTree>
    <p:extLst>
      <p:ext uri="{BB962C8B-B14F-4D97-AF65-F5344CB8AC3E}">
        <p14:creationId xmlns:p14="http://schemas.microsoft.com/office/powerpoint/2010/main" val="1092485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544616"/>
          </a:xfrm>
        </p:spPr>
        <p:txBody>
          <a:bodyPr>
            <a:normAutofit lnSpcReduction="10000"/>
          </a:bodyPr>
          <a:lstStyle/>
          <a:p>
            <a:pPr marL="365760" lvl="0" indent="-256032" algn="l" rtl="0">
              <a:spcBef>
                <a:spcPts val="400"/>
              </a:spcBef>
              <a:buClr>
                <a:srgbClr val="2DA2BF"/>
              </a:buClr>
              <a:buSzPct val="68000"/>
              <a:buFont typeface="Wingdings 3"/>
              <a:buChar char=""/>
            </a:pPr>
            <a:r>
              <a:rPr lang="en-US" sz="2800" b="1" dirty="0">
                <a:solidFill>
                  <a:prstClr val="black"/>
                </a:solidFill>
                <a:latin typeface="Lucida Sans Unicode"/>
              </a:rPr>
              <a:t>We start the auscultation by put the stethoscope at the  </a:t>
            </a:r>
            <a:r>
              <a:rPr lang="en-US" sz="2800" b="1" dirty="0">
                <a:solidFill>
                  <a:srgbClr val="00B0F0"/>
                </a:solidFill>
                <a:latin typeface="Lucida Sans Unicode"/>
              </a:rPr>
              <a:t>apex, tricuspid area </a:t>
            </a:r>
            <a:r>
              <a:rPr lang="en-US" sz="2800" b="1" dirty="0">
                <a:solidFill>
                  <a:srgbClr val="FF0000"/>
                </a:solidFill>
                <a:latin typeface="Lucida Sans Unicode"/>
              </a:rPr>
              <a:t>( 4</a:t>
            </a:r>
            <a:r>
              <a:rPr lang="en-US" sz="2800" b="1" baseline="30000" dirty="0">
                <a:solidFill>
                  <a:srgbClr val="FF0000"/>
                </a:solidFill>
                <a:latin typeface="Lucida Sans Unicode"/>
              </a:rPr>
              <a:t>th</a:t>
            </a:r>
            <a:r>
              <a:rPr lang="en-US" sz="2800" b="1" dirty="0">
                <a:solidFill>
                  <a:srgbClr val="FF0000"/>
                </a:solidFill>
                <a:latin typeface="Lucida Sans Unicode"/>
              </a:rPr>
              <a:t> left </a:t>
            </a:r>
            <a:r>
              <a:rPr lang="en-US" sz="2800" b="1" dirty="0" err="1">
                <a:solidFill>
                  <a:srgbClr val="FF0000"/>
                </a:solidFill>
                <a:latin typeface="Lucida Sans Unicode"/>
              </a:rPr>
              <a:t>ics</a:t>
            </a:r>
            <a:r>
              <a:rPr lang="en-US" sz="2800" b="1" dirty="0">
                <a:solidFill>
                  <a:srgbClr val="FF0000"/>
                </a:solidFill>
                <a:latin typeface="Lucida Sans Unicode"/>
              </a:rPr>
              <a:t>), </a:t>
            </a:r>
            <a:r>
              <a:rPr lang="en-US" sz="2800" b="1" dirty="0">
                <a:solidFill>
                  <a:srgbClr val="00B0F0"/>
                </a:solidFill>
                <a:latin typeface="Lucida Sans Unicode"/>
              </a:rPr>
              <a:t>pulmonary area </a:t>
            </a:r>
            <a:r>
              <a:rPr lang="en-US" sz="2800" b="1" dirty="0">
                <a:solidFill>
                  <a:srgbClr val="FF0000"/>
                </a:solidFill>
                <a:latin typeface="Lucida Sans Unicode"/>
              </a:rPr>
              <a:t>(second left </a:t>
            </a:r>
            <a:r>
              <a:rPr lang="en-US" sz="2800" b="1" dirty="0" err="1">
                <a:solidFill>
                  <a:srgbClr val="FF0000"/>
                </a:solidFill>
                <a:latin typeface="Lucida Sans Unicode"/>
              </a:rPr>
              <a:t>ics</a:t>
            </a:r>
            <a:r>
              <a:rPr lang="en-US" sz="2800" b="1" dirty="0">
                <a:solidFill>
                  <a:srgbClr val="FF0000"/>
                </a:solidFill>
                <a:latin typeface="Lucida Sans Unicode"/>
              </a:rPr>
              <a:t>) and finally at the </a:t>
            </a:r>
            <a:r>
              <a:rPr lang="en-US" sz="2800" b="1" dirty="0">
                <a:solidFill>
                  <a:srgbClr val="00B0F0"/>
                </a:solidFill>
                <a:latin typeface="Lucida Sans Unicode"/>
              </a:rPr>
              <a:t>aortic area</a:t>
            </a:r>
            <a:r>
              <a:rPr lang="en-US" sz="2800" b="1" dirty="0">
                <a:solidFill>
                  <a:srgbClr val="FF0000"/>
                </a:solidFill>
                <a:latin typeface="Lucida Sans Unicode"/>
              </a:rPr>
              <a:t> (second right </a:t>
            </a:r>
            <a:r>
              <a:rPr lang="en-US" sz="2800" b="1" dirty="0" err="1">
                <a:solidFill>
                  <a:srgbClr val="FF0000"/>
                </a:solidFill>
                <a:latin typeface="Lucida Sans Unicode"/>
              </a:rPr>
              <a:t>ics</a:t>
            </a:r>
            <a:r>
              <a:rPr lang="en-US" sz="2800" b="1" dirty="0">
                <a:solidFill>
                  <a:srgbClr val="FF0000"/>
                </a:solidFill>
                <a:latin typeface="Lucida Sans Unicode"/>
              </a:rPr>
              <a:t>). </a:t>
            </a:r>
          </a:p>
          <a:p>
            <a:pPr marL="365760" lvl="0" indent="-256032" algn="l" rtl="0">
              <a:spcBef>
                <a:spcPts val="400"/>
              </a:spcBef>
              <a:buClr>
                <a:srgbClr val="2DA2BF"/>
              </a:buClr>
              <a:buSzPct val="68000"/>
              <a:buFont typeface="Wingdings 3"/>
              <a:buChar char=""/>
            </a:pPr>
            <a:endParaRPr lang="en-US" sz="2800" dirty="0">
              <a:solidFill>
                <a:prstClr val="black"/>
              </a:solidFill>
              <a:latin typeface="Lucida Sans Unicode"/>
            </a:endParaRPr>
          </a:p>
          <a:p>
            <a:pPr marL="365760" lvl="0" indent="-256032" algn="l" rtl="0">
              <a:spcBef>
                <a:spcPts val="400"/>
              </a:spcBef>
              <a:buClr>
                <a:srgbClr val="2DA2BF"/>
              </a:buClr>
              <a:buSzPct val="68000"/>
              <a:buFont typeface="Wingdings 3"/>
              <a:buChar char=""/>
            </a:pPr>
            <a:r>
              <a:rPr lang="en-US" sz="2800" b="1" dirty="0">
                <a:solidFill>
                  <a:prstClr val="black"/>
                </a:solidFill>
                <a:latin typeface="Lucida Sans Unicode"/>
              </a:rPr>
              <a:t>Then we ask the patient to turn himself to the left side then we put the stethoscope </a:t>
            </a:r>
            <a:r>
              <a:rPr lang="en-US" sz="2800" b="1" dirty="0">
                <a:solidFill>
                  <a:srgbClr val="FF0000"/>
                </a:solidFill>
                <a:latin typeface="Lucida Sans Unicode"/>
              </a:rPr>
              <a:t>at the </a:t>
            </a:r>
            <a:r>
              <a:rPr lang="en-US" sz="2800" b="1" dirty="0">
                <a:solidFill>
                  <a:srgbClr val="00B0F0"/>
                </a:solidFill>
                <a:latin typeface="Lucida Sans Unicode"/>
              </a:rPr>
              <a:t>apex</a:t>
            </a:r>
            <a:r>
              <a:rPr lang="en-US" sz="2800" b="1" dirty="0">
                <a:solidFill>
                  <a:srgbClr val="FF0000"/>
                </a:solidFill>
                <a:latin typeface="Lucida Sans Unicode"/>
              </a:rPr>
              <a:t> (check for mitral stenosis).</a:t>
            </a:r>
          </a:p>
          <a:p>
            <a:pPr marL="365760" lvl="0" indent="-256032" algn="l" rtl="0">
              <a:spcBef>
                <a:spcPts val="400"/>
              </a:spcBef>
              <a:buClr>
                <a:srgbClr val="2DA2BF"/>
              </a:buClr>
              <a:buSzPct val="68000"/>
              <a:buFont typeface="Wingdings 3"/>
              <a:buChar char=""/>
            </a:pPr>
            <a:endParaRPr lang="en-US" sz="2800" dirty="0">
              <a:solidFill>
                <a:prstClr val="black"/>
              </a:solidFill>
              <a:latin typeface="Lucida Sans Unicode"/>
            </a:endParaRPr>
          </a:p>
          <a:p>
            <a:pPr marL="365760" lvl="0" indent="-256032" algn="l" rtl="0">
              <a:spcBef>
                <a:spcPts val="400"/>
              </a:spcBef>
              <a:buClr>
                <a:srgbClr val="2DA2BF"/>
              </a:buClr>
              <a:buSzPct val="68000"/>
              <a:buFont typeface="Wingdings 3"/>
              <a:buChar char=""/>
            </a:pPr>
            <a:r>
              <a:rPr lang="en-US" sz="2800" b="1" dirty="0">
                <a:solidFill>
                  <a:prstClr val="black"/>
                </a:solidFill>
                <a:latin typeface="Lucida Sans Unicode"/>
              </a:rPr>
              <a:t>Finally we ask him to sit and we put the stethoscope </a:t>
            </a:r>
            <a:r>
              <a:rPr lang="en-US" sz="2800" b="1" dirty="0">
                <a:solidFill>
                  <a:srgbClr val="FF0000"/>
                </a:solidFill>
                <a:latin typeface="Lucida Sans Unicode"/>
              </a:rPr>
              <a:t>at the </a:t>
            </a:r>
            <a:r>
              <a:rPr lang="en-US" sz="2800" b="1" dirty="0">
                <a:solidFill>
                  <a:srgbClr val="00B0F0"/>
                </a:solidFill>
                <a:latin typeface="Lucida Sans Unicode"/>
              </a:rPr>
              <a:t>third left </a:t>
            </a:r>
            <a:r>
              <a:rPr lang="en-US" sz="2800" b="1" dirty="0" err="1">
                <a:solidFill>
                  <a:srgbClr val="00B0F0"/>
                </a:solidFill>
                <a:latin typeface="Lucida Sans Unicode"/>
              </a:rPr>
              <a:t>intercostals</a:t>
            </a:r>
            <a:r>
              <a:rPr lang="en-US" sz="2800" b="1" dirty="0">
                <a:solidFill>
                  <a:srgbClr val="00B0F0"/>
                </a:solidFill>
                <a:latin typeface="Lucida Sans Unicode"/>
              </a:rPr>
              <a:t> </a:t>
            </a:r>
            <a:r>
              <a:rPr lang="en-US" sz="2800" b="1" dirty="0" smtClean="0">
                <a:solidFill>
                  <a:srgbClr val="00B0F0"/>
                </a:solidFill>
                <a:latin typeface="Lucida Sans Unicode"/>
              </a:rPr>
              <a:t>space </a:t>
            </a:r>
            <a:r>
              <a:rPr lang="en-US" sz="2800" b="1" dirty="0" smtClean="0">
                <a:solidFill>
                  <a:srgbClr val="FF0000"/>
                </a:solidFill>
                <a:latin typeface="Lucida Sans Unicode"/>
              </a:rPr>
              <a:t>(</a:t>
            </a:r>
            <a:r>
              <a:rPr lang="en-US" sz="2800" b="1" dirty="0">
                <a:solidFill>
                  <a:srgbClr val="FF0000"/>
                </a:solidFill>
                <a:latin typeface="Lucida Sans Unicode"/>
              </a:rPr>
              <a:t>check for aortic </a:t>
            </a:r>
            <a:r>
              <a:rPr lang="en-US" sz="2800" b="1" dirty="0" err="1">
                <a:solidFill>
                  <a:srgbClr val="FF0000"/>
                </a:solidFill>
                <a:latin typeface="Lucida Sans Unicode"/>
              </a:rPr>
              <a:t>incompotence</a:t>
            </a:r>
            <a:r>
              <a:rPr lang="en-US" sz="2800" b="1" dirty="0">
                <a:solidFill>
                  <a:srgbClr val="FF0000"/>
                </a:solidFill>
                <a:latin typeface="Lucida Sans Unicode"/>
              </a:rPr>
              <a:t>).</a:t>
            </a:r>
            <a:endParaRPr lang="en-US" sz="2800" dirty="0">
              <a:solidFill>
                <a:srgbClr val="FF0000"/>
              </a:solidFill>
              <a:latin typeface="Lucida Sans Unicode"/>
            </a:endParaRPr>
          </a:p>
          <a:p>
            <a:endParaRPr lang="en-US" dirty="0"/>
          </a:p>
        </p:txBody>
      </p:sp>
    </p:spTree>
    <p:extLst>
      <p:ext uri="{BB962C8B-B14F-4D97-AF65-F5344CB8AC3E}">
        <p14:creationId xmlns:p14="http://schemas.microsoft.com/office/powerpoint/2010/main" val="8451089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fontScale="90000"/>
          </a:bodyPr>
          <a:lstStyle/>
          <a:p>
            <a:r>
              <a:rPr lang="en-US" sz="6000" b="1" dirty="0" smtClean="0">
                <a:solidFill>
                  <a:srgbClr val="FF0000"/>
                </a:solidFill>
                <a:effectLst>
                  <a:outerShdw blurRad="38100" dist="38100" dir="2700000" algn="tl">
                    <a:srgbClr val="000000">
                      <a:alpha val="43137"/>
                    </a:srgbClr>
                  </a:outerShdw>
                </a:effectLst>
              </a:rPr>
              <a:t>Respiratory </a:t>
            </a:r>
            <a:r>
              <a:rPr lang="en-US" sz="6000" b="1" dirty="0">
                <a:solidFill>
                  <a:srgbClr val="FF0000"/>
                </a:solidFill>
                <a:effectLst>
                  <a:outerShdw blurRad="38100" dist="38100" dir="2700000" algn="tl">
                    <a:srgbClr val="000000">
                      <a:alpha val="43137"/>
                    </a:srgbClr>
                  </a:outerShdw>
                </a:effectLst>
              </a:rPr>
              <a:t>System</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12776"/>
            <a:ext cx="8229600" cy="4911824"/>
          </a:xfrm>
        </p:spPr>
        <p:txBody>
          <a:bodyPr>
            <a:noAutofit/>
          </a:bodyPr>
          <a:lstStyle/>
          <a:p>
            <a:pPr marL="0" indent="0" algn="l">
              <a:buNone/>
            </a:pPr>
            <a:r>
              <a:rPr lang="en-US" sz="3200" b="1" dirty="0">
                <a:solidFill>
                  <a:srgbClr val="FF0000"/>
                </a:solidFill>
              </a:rPr>
              <a:t>Inspection of the </a:t>
            </a:r>
            <a:r>
              <a:rPr lang="en-US" sz="3200" b="1" dirty="0" smtClean="0">
                <a:solidFill>
                  <a:srgbClr val="FF0000"/>
                </a:solidFill>
              </a:rPr>
              <a:t>chest</a:t>
            </a:r>
          </a:p>
          <a:p>
            <a:pPr marL="0" indent="0" algn="l">
              <a:buNone/>
            </a:pPr>
            <a:r>
              <a:rPr lang="en-US" sz="2800" dirty="0"/>
              <a:t>1/ </a:t>
            </a:r>
            <a:r>
              <a:rPr lang="en-US" sz="2800" b="1" dirty="0"/>
              <a:t>Chest </a:t>
            </a:r>
            <a:r>
              <a:rPr lang="en-US" sz="2800" b="1" dirty="0" smtClean="0"/>
              <a:t>deformities</a:t>
            </a:r>
          </a:p>
          <a:p>
            <a:pPr marL="0" indent="0" algn="l">
              <a:buNone/>
            </a:pPr>
            <a:r>
              <a:rPr lang="en-US" sz="2800" dirty="0"/>
              <a:t>2/ Visible </a:t>
            </a:r>
            <a:r>
              <a:rPr lang="en-US" sz="2800" b="1" dirty="0"/>
              <a:t>mass</a:t>
            </a:r>
            <a:r>
              <a:rPr lang="en-US" sz="2800" dirty="0"/>
              <a:t> or masses especially in the supraclavicular fossa.</a:t>
            </a:r>
          </a:p>
          <a:p>
            <a:pPr marL="0" indent="0" algn="l">
              <a:buClr>
                <a:srgbClr val="0BD0D9"/>
              </a:buClr>
              <a:buNone/>
            </a:pPr>
            <a:r>
              <a:rPr lang="en-US" sz="2800" dirty="0">
                <a:solidFill>
                  <a:prstClr val="black"/>
                </a:solidFill>
              </a:rPr>
              <a:t>3/ looking for any </a:t>
            </a:r>
            <a:r>
              <a:rPr lang="en-US" sz="2800" b="1" dirty="0">
                <a:solidFill>
                  <a:prstClr val="black"/>
                </a:solidFill>
              </a:rPr>
              <a:t>scar</a:t>
            </a:r>
            <a:r>
              <a:rPr lang="en-US" sz="2800" dirty="0">
                <a:solidFill>
                  <a:prstClr val="black"/>
                </a:solidFill>
              </a:rPr>
              <a:t> from previous thoracic surgery.</a:t>
            </a:r>
            <a:endParaRPr lang="en-US" sz="2800" dirty="0"/>
          </a:p>
          <a:p>
            <a:pPr marL="0" indent="0" algn="l">
              <a:buNone/>
            </a:pPr>
            <a:r>
              <a:rPr lang="en-US" sz="2800" dirty="0"/>
              <a:t>4/ </a:t>
            </a:r>
            <a:r>
              <a:rPr lang="en-US" sz="2800" b="1" dirty="0"/>
              <a:t>Abnormal</a:t>
            </a:r>
            <a:r>
              <a:rPr lang="en-US" sz="2800" dirty="0"/>
              <a:t> </a:t>
            </a:r>
            <a:r>
              <a:rPr lang="en-US" sz="2800" b="1" dirty="0"/>
              <a:t>muscle movement </a:t>
            </a:r>
            <a:r>
              <a:rPr lang="en-US" sz="2800" dirty="0"/>
              <a:t>(using the accessory muscles).</a:t>
            </a:r>
          </a:p>
          <a:p>
            <a:pPr marL="0" indent="0" algn="l">
              <a:buNone/>
            </a:pPr>
            <a:r>
              <a:rPr lang="en-US" sz="2800" dirty="0"/>
              <a:t>5/ </a:t>
            </a:r>
            <a:r>
              <a:rPr lang="en-US" sz="2800" b="1" dirty="0"/>
              <a:t>Muscle wasting </a:t>
            </a:r>
            <a:r>
              <a:rPr lang="en-US" sz="2800" dirty="0"/>
              <a:t>due to weight loss. </a:t>
            </a:r>
          </a:p>
          <a:p>
            <a:pPr marL="0" indent="0" algn="l">
              <a:buNone/>
            </a:pPr>
            <a:r>
              <a:rPr lang="en-US" sz="2800" dirty="0"/>
              <a:t>6/ The </a:t>
            </a:r>
            <a:r>
              <a:rPr lang="en-US" sz="2800" b="1" dirty="0"/>
              <a:t>mode of respiration </a:t>
            </a:r>
            <a:r>
              <a:rPr lang="en-US" sz="2800" dirty="0"/>
              <a:t>(thoracic or abdominal).</a:t>
            </a:r>
          </a:p>
          <a:p>
            <a:pPr marL="0" indent="0" algn="l">
              <a:buNone/>
            </a:pPr>
            <a:endParaRPr lang="en-US" sz="2800" dirty="0"/>
          </a:p>
          <a:p>
            <a:pPr marL="0" indent="0" algn="l">
              <a:buNone/>
            </a:pPr>
            <a:endParaRPr lang="en-US" sz="2800" dirty="0"/>
          </a:p>
        </p:txBody>
      </p:sp>
    </p:spTree>
    <p:extLst>
      <p:ext uri="{BB962C8B-B14F-4D97-AF65-F5344CB8AC3E}">
        <p14:creationId xmlns:p14="http://schemas.microsoft.com/office/powerpoint/2010/main" val="20489550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r>
              <a:rPr lang="en-US" b="1" dirty="0">
                <a:solidFill>
                  <a:srgbClr val="FF0000"/>
                </a:solidFill>
              </a:rPr>
              <a:t>Palpation</a:t>
            </a:r>
            <a:endParaRPr lang="en-US" dirty="0"/>
          </a:p>
        </p:txBody>
      </p:sp>
      <p:sp>
        <p:nvSpPr>
          <p:cNvPr id="3" name="Content Placeholder 2"/>
          <p:cNvSpPr>
            <a:spLocks noGrp="1"/>
          </p:cNvSpPr>
          <p:nvPr>
            <p:ph idx="1"/>
          </p:nvPr>
        </p:nvSpPr>
        <p:spPr>
          <a:xfrm>
            <a:off x="457200" y="1844824"/>
            <a:ext cx="8229600" cy="4479776"/>
          </a:xfrm>
        </p:spPr>
        <p:txBody>
          <a:bodyPr>
            <a:normAutofit/>
          </a:bodyPr>
          <a:lstStyle/>
          <a:p>
            <a:pPr marL="0" indent="0" algn="l" rtl="0">
              <a:buClr>
                <a:srgbClr val="0BD0D9"/>
              </a:buClr>
              <a:buNone/>
            </a:pPr>
            <a:r>
              <a:rPr lang="en-US" sz="3200" dirty="0">
                <a:solidFill>
                  <a:prstClr val="black"/>
                </a:solidFill>
              </a:rPr>
              <a:t>We palpate the chest wall looking for the following abnormalities:-</a:t>
            </a:r>
          </a:p>
          <a:p>
            <a:pPr marL="0" lvl="0" indent="0" algn="l" rtl="0">
              <a:buClr>
                <a:srgbClr val="0BD0D9"/>
              </a:buClr>
              <a:buNone/>
            </a:pPr>
            <a:r>
              <a:rPr lang="en-US" sz="3200" b="1" dirty="0" smtClean="0">
                <a:solidFill>
                  <a:prstClr val="black"/>
                </a:solidFill>
              </a:rPr>
              <a:t>1-Chest </a:t>
            </a:r>
            <a:r>
              <a:rPr lang="en-US" sz="3200" b="1" dirty="0">
                <a:solidFill>
                  <a:prstClr val="black"/>
                </a:solidFill>
              </a:rPr>
              <a:t>wall tenderness , </a:t>
            </a:r>
            <a:r>
              <a:rPr lang="en-US" sz="3200" dirty="0">
                <a:solidFill>
                  <a:prstClr val="black"/>
                </a:solidFill>
              </a:rPr>
              <a:t>which may result from a fractured rib.</a:t>
            </a:r>
          </a:p>
          <a:p>
            <a:pPr marL="0" lvl="0" indent="0" algn="l" rtl="0">
              <a:buClr>
                <a:srgbClr val="0BD0D9"/>
              </a:buClr>
              <a:buNone/>
            </a:pPr>
            <a:r>
              <a:rPr lang="en-US" sz="3200" b="1" dirty="0" smtClean="0">
                <a:solidFill>
                  <a:prstClr val="black"/>
                </a:solidFill>
              </a:rPr>
              <a:t>2-Palpation </a:t>
            </a:r>
            <a:r>
              <a:rPr lang="en-US" sz="3200" b="1" dirty="0">
                <a:solidFill>
                  <a:prstClr val="black"/>
                </a:solidFill>
              </a:rPr>
              <a:t>of any mass.</a:t>
            </a:r>
          </a:p>
          <a:p>
            <a:pPr marL="0" indent="0" algn="l">
              <a:buNone/>
            </a:pPr>
            <a:r>
              <a:rPr lang="en-US" sz="2800" b="1" dirty="0"/>
              <a:t>3-Chest </a:t>
            </a:r>
            <a:r>
              <a:rPr lang="en-US" sz="2800" b="1" dirty="0" smtClean="0"/>
              <a:t>expansion. </a:t>
            </a:r>
            <a:endParaRPr lang="en-US" sz="2800" b="1" dirty="0"/>
          </a:p>
          <a:p>
            <a:pPr marL="0" indent="0" algn="l">
              <a:buNone/>
            </a:pPr>
            <a:r>
              <a:rPr lang="en-US" sz="2800" b="1" dirty="0" smtClean="0"/>
              <a:t>4- </a:t>
            </a:r>
            <a:r>
              <a:rPr lang="en-US" sz="2800" dirty="0"/>
              <a:t>We check the </a:t>
            </a:r>
            <a:r>
              <a:rPr lang="en-US" sz="2800" b="1" dirty="0"/>
              <a:t>position of the trachea.</a:t>
            </a:r>
          </a:p>
          <a:p>
            <a:pPr marL="0" indent="0" algn="l">
              <a:buNone/>
            </a:pPr>
            <a:r>
              <a:rPr lang="en-US" sz="2800" b="1" dirty="0"/>
              <a:t>5- Vocal </a:t>
            </a:r>
            <a:r>
              <a:rPr lang="en-US" sz="2800" b="1" dirty="0" smtClean="0"/>
              <a:t>fremitus.</a:t>
            </a:r>
            <a:endParaRPr lang="en-US" b="1" dirty="0"/>
          </a:p>
          <a:p>
            <a:pPr marL="0" indent="0" algn="l">
              <a:buNone/>
            </a:pPr>
            <a:endParaRPr lang="en-US" dirty="0"/>
          </a:p>
        </p:txBody>
      </p:sp>
    </p:spTree>
    <p:extLst>
      <p:ext uri="{BB962C8B-B14F-4D97-AF65-F5344CB8AC3E}">
        <p14:creationId xmlns:p14="http://schemas.microsoft.com/office/powerpoint/2010/main" val="28279262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lstStyle/>
          <a:p>
            <a:r>
              <a:rPr lang="en-US" b="1" dirty="0">
                <a:solidFill>
                  <a:srgbClr val="FF0000"/>
                </a:solidFill>
              </a:rPr>
              <a:t>Percussion</a:t>
            </a:r>
            <a:endParaRPr lang="en-US" dirty="0"/>
          </a:p>
        </p:txBody>
      </p:sp>
      <p:sp>
        <p:nvSpPr>
          <p:cNvPr id="3" name="Content Placeholder 2"/>
          <p:cNvSpPr>
            <a:spLocks noGrp="1"/>
          </p:cNvSpPr>
          <p:nvPr>
            <p:ph idx="1"/>
          </p:nvPr>
        </p:nvSpPr>
        <p:spPr>
          <a:xfrm>
            <a:off x="457200" y="1628800"/>
            <a:ext cx="8229600" cy="4695800"/>
          </a:xfrm>
        </p:spPr>
        <p:txBody>
          <a:bodyPr>
            <a:normAutofit/>
          </a:bodyPr>
          <a:lstStyle/>
          <a:p>
            <a:pPr lvl="0" algn="l" rtl="0">
              <a:buClr>
                <a:srgbClr val="0BD0D9"/>
              </a:buClr>
            </a:pPr>
            <a:r>
              <a:rPr lang="en-US" sz="2800" b="1" dirty="0">
                <a:solidFill>
                  <a:prstClr val="black"/>
                </a:solidFill>
              </a:rPr>
              <a:t>Anteriorly, we percuss on the clavicle directly </a:t>
            </a:r>
            <a:r>
              <a:rPr lang="en-US" sz="2800" dirty="0">
                <a:solidFill>
                  <a:prstClr val="black"/>
                </a:solidFill>
              </a:rPr>
              <a:t>by the middle finger of the right hand in the midclavicular point. </a:t>
            </a:r>
          </a:p>
          <a:p>
            <a:pPr lvl="0" algn="l" rtl="0">
              <a:buClr>
                <a:srgbClr val="0BD0D9"/>
              </a:buClr>
            </a:pPr>
            <a:r>
              <a:rPr lang="en-US" sz="2800" b="1" dirty="0">
                <a:solidFill>
                  <a:srgbClr val="FF0000"/>
                </a:solidFill>
              </a:rPr>
              <a:t>Then we percuss the </a:t>
            </a:r>
            <a:r>
              <a:rPr lang="en-US" sz="2800" b="1" dirty="0" err="1">
                <a:solidFill>
                  <a:srgbClr val="FF0000"/>
                </a:solidFill>
              </a:rPr>
              <a:t>intercostals</a:t>
            </a:r>
            <a:r>
              <a:rPr lang="en-US" sz="2800" b="1" dirty="0">
                <a:solidFill>
                  <a:srgbClr val="FF0000"/>
                </a:solidFill>
              </a:rPr>
              <a:t> spaces.</a:t>
            </a:r>
          </a:p>
          <a:p>
            <a:pPr lvl="0" algn="l" rtl="0">
              <a:buClr>
                <a:srgbClr val="0BD0D9"/>
              </a:buClr>
            </a:pPr>
            <a:r>
              <a:rPr lang="en-US" sz="2800" b="1" dirty="0">
                <a:solidFill>
                  <a:prstClr val="black"/>
                </a:solidFill>
              </a:rPr>
              <a:t>Laterally , we percuss from the </a:t>
            </a:r>
            <a:r>
              <a:rPr lang="en-US" sz="2800" b="1" dirty="0">
                <a:solidFill>
                  <a:prstClr val="black"/>
                </a:solidFill>
                <a:latin typeface="Calibri"/>
              </a:rPr>
              <a:t>4</a:t>
            </a:r>
            <a:r>
              <a:rPr lang="en-US" sz="2800" b="1" baseline="30000" dirty="0">
                <a:solidFill>
                  <a:prstClr val="black"/>
                </a:solidFill>
                <a:latin typeface="Calibri"/>
              </a:rPr>
              <a:t>th</a:t>
            </a:r>
            <a:r>
              <a:rPr lang="en-US" sz="2800" b="1" dirty="0">
                <a:solidFill>
                  <a:prstClr val="black"/>
                </a:solidFill>
                <a:latin typeface="Calibri"/>
              </a:rPr>
              <a:t> -7</a:t>
            </a:r>
            <a:r>
              <a:rPr lang="en-US" sz="2800" b="1" baseline="30000" dirty="0">
                <a:solidFill>
                  <a:prstClr val="black"/>
                </a:solidFill>
                <a:latin typeface="Calibri"/>
              </a:rPr>
              <a:t>th</a:t>
            </a:r>
            <a:r>
              <a:rPr lang="en-US" sz="2800" b="1" dirty="0">
                <a:solidFill>
                  <a:prstClr val="black"/>
                </a:solidFill>
                <a:latin typeface="Calibri"/>
              </a:rPr>
              <a:t> </a:t>
            </a:r>
            <a:r>
              <a:rPr lang="en-US" sz="2800" b="1" dirty="0">
                <a:solidFill>
                  <a:prstClr val="black"/>
                </a:solidFill>
              </a:rPr>
              <a:t>ICS.</a:t>
            </a:r>
          </a:p>
          <a:p>
            <a:pPr lvl="0" algn="l" rtl="0">
              <a:buClr>
                <a:srgbClr val="0BD0D9"/>
              </a:buClr>
            </a:pPr>
            <a:r>
              <a:rPr lang="en-US" sz="2800" b="1" dirty="0">
                <a:solidFill>
                  <a:prstClr val="black"/>
                </a:solidFill>
              </a:rPr>
              <a:t>Posteriorly , </a:t>
            </a:r>
            <a:r>
              <a:rPr lang="en-US" sz="2800" dirty="0">
                <a:solidFill>
                  <a:prstClr val="black"/>
                </a:solidFill>
              </a:rPr>
              <a:t>we percuss and compare both apices </a:t>
            </a:r>
            <a:r>
              <a:rPr lang="en-US" sz="2800" dirty="0" smtClean="0">
                <a:solidFill>
                  <a:prstClr val="black"/>
                </a:solidFill>
              </a:rPr>
              <a:t>, </a:t>
            </a:r>
            <a:r>
              <a:rPr lang="en-US" sz="2800" dirty="0">
                <a:solidFill>
                  <a:prstClr val="black"/>
                </a:solidFill>
              </a:rPr>
              <a:t>above and below the spine of the scapula. </a:t>
            </a:r>
          </a:p>
          <a:p>
            <a:pPr lvl="0" algn="l" rtl="0">
              <a:buClr>
                <a:srgbClr val="0BD0D9"/>
              </a:buClr>
            </a:pPr>
            <a:r>
              <a:rPr lang="en-US" sz="2800" dirty="0">
                <a:solidFill>
                  <a:prstClr val="black"/>
                </a:solidFill>
              </a:rPr>
              <a:t>then between the scapulae  and vertebral column downward.</a:t>
            </a:r>
          </a:p>
          <a:p>
            <a:endParaRPr lang="en-US" dirty="0"/>
          </a:p>
        </p:txBody>
      </p:sp>
    </p:spTree>
    <p:extLst>
      <p:ext uri="{BB962C8B-B14F-4D97-AF65-F5344CB8AC3E}">
        <p14:creationId xmlns:p14="http://schemas.microsoft.com/office/powerpoint/2010/main" val="30337084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Grades of percussion</a:t>
            </a:r>
            <a:endParaRPr lang="en-US" dirty="0"/>
          </a:p>
        </p:txBody>
      </p:sp>
      <p:sp>
        <p:nvSpPr>
          <p:cNvPr id="3" name="Content Placeholder 2"/>
          <p:cNvSpPr>
            <a:spLocks noGrp="1"/>
          </p:cNvSpPr>
          <p:nvPr>
            <p:ph idx="1"/>
          </p:nvPr>
        </p:nvSpPr>
        <p:spPr/>
        <p:txBody>
          <a:bodyPr/>
          <a:lstStyle/>
          <a:p>
            <a:pPr lvl="0" algn="l" rtl="0">
              <a:buClr>
                <a:srgbClr val="0BD0D9"/>
              </a:buClr>
            </a:pPr>
            <a:r>
              <a:rPr lang="en-US" sz="3700" dirty="0">
                <a:solidFill>
                  <a:prstClr val="black"/>
                </a:solidFill>
              </a:rPr>
              <a:t>1- </a:t>
            </a:r>
            <a:r>
              <a:rPr lang="en-US" sz="3700" b="1" dirty="0" err="1">
                <a:solidFill>
                  <a:srgbClr val="0F6FC6"/>
                </a:solidFill>
              </a:rPr>
              <a:t>Hyperresonance</a:t>
            </a:r>
            <a:r>
              <a:rPr lang="en-US" sz="3700" dirty="0">
                <a:solidFill>
                  <a:prstClr val="black"/>
                </a:solidFill>
              </a:rPr>
              <a:t> - pneumothorax.</a:t>
            </a:r>
          </a:p>
          <a:p>
            <a:pPr lvl="0" algn="l" rtl="0">
              <a:buClr>
                <a:srgbClr val="0BD0D9"/>
              </a:buClr>
            </a:pPr>
            <a:r>
              <a:rPr lang="en-US" sz="3700" dirty="0">
                <a:solidFill>
                  <a:prstClr val="black"/>
                </a:solidFill>
              </a:rPr>
              <a:t>2- </a:t>
            </a:r>
            <a:r>
              <a:rPr lang="en-US" sz="3700" b="1" dirty="0">
                <a:solidFill>
                  <a:srgbClr val="0F6FC6"/>
                </a:solidFill>
              </a:rPr>
              <a:t>Resonance</a:t>
            </a:r>
            <a:r>
              <a:rPr lang="en-US" sz="3700" dirty="0">
                <a:solidFill>
                  <a:prstClr val="black"/>
                </a:solidFill>
              </a:rPr>
              <a:t> - normal.</a:t>
            </a:r>
          </a:p>
          <a:p>
            <a:pPr lvl="0" algn="l" rtl="0">
              <a:buClr>
                <a:srgbClr val="0BD0D9"/>
              </a:buClr>
            </a:pPr>
            <a:r>
              <a:rPr lang="en-US" sz="3700" dirty="0">
                <a:solidFill>
                  <a:prstClr val="black"/>
                </a:solidFill>
              </a:rPr>
              <a:t>3- </a:t>
            </a:r>
            <a:r>
              <a:rPr lang="en-US" sz="3700" b="1" dirty="0">
                <a:solidFill>
                  <a:srgbClr val="0F6FC6"/>
                </a:solidFill>
              </a:rPr>
              <a:t>Dullness</a:t>
            </a:r>
            <a:r>
              <a:rPr lang="en-US" sz="3700" dirty="0">
                <a:solidFill>
                  <a:prstClr val="black"/>
                </a:solidFill>
              </a:rPr>
              <a:t> - consolidation, mass and lung collapse.</a:t>
            </a:r>
          </a:p>
          <a:p>
            <a:pPr lvl="0" algn="l" rtl="0">
              <a:buClr>
                <a:srgbClr val="0BD0D9"/>
              </a:buClr>
            </a:pPr>
            <a:r>
              <a:rPr lang="en-US" sz="3700" dirty="0">
                <a:solidFill>
                  <a:prstClr val="black"/>
                </a:solidFill>
              </a:rPr>
              <a:t>4- </a:t>
            </a:r>
            <a:r>
              <a:rPr lang="en-US" sz="3700" b="1" dirty="0">
                <a:solidFill>
                  <a:srgbClr val="0F6FC6"/>
                </a:solidFill>
              </a:rPr>
              <a:t>Stony dullness </a:t>
            </a:r>
            <a:r>
              <a:rPr lang="en-US" sz="3700" dirty="0">
                <a:solidFill>
                  <a:prstClr val="black"/>
                </a:solidFill>
              </a:rPr>
              <a:t>- pleural effusion. </a:t>
            </a:r>
          </a:p>
          <a:p>
            <a:pPr lvl="0" algn="l" rtl="0">
              <a:buClr>
                <a:srgbClr val="0BD0D9"/>
              </a:buClr>
              <a:buNone/>
            </a:pPr>
            <a:endParaRPr lang="en-US" sz="2400" dirty="0">
              <a:solidFill>
                <a:prstClr val="black"/>
              </a:solidFill>
            </a:endParaRPr>
          </a:p>
          <a:p>
            <a:endParaRPr lang="en-US" dirty="0"/>
          </a:p>
        </p:txBody>
      </p:sp>
    </p:spTree>
    <p:extLst>
      <p:ext uri="{BB962C8B-B14F-4D97-AF65-F5344CB8AC3E}">
        <p14:creationId xmlns:p14="http://schemas.microsoft.com/office/powerpoint/2010/main" val="236471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1008112"/>
          </a:xfrm>
        </p:spPr>
        <p:txBody>
          <a:bodyPr>
            <a:noAutofit/>
          </a:bodyPr>
          <a:lstStyle/>
          <a:p>
            <a:pPr algn="ctr"/>
            <a:r>
              <a:rPr lang="en-US" sz="3600" b="1" dirty="0">
                <a:solidFill>
                  <a:srgbClr val="FF0000"/>
                </a:solidFill>
                <a:latin typeface="Arial"/>
                <a:ea typeface="Times New Roman"/>
              </a:rPr>
              <a:t>Components of the Health Assessment</a:t>
            </a:r>
            <a:endParaRPr lang="en-US" sz="4800" dirty="0"/>
          </a:p>
        </p:txBody>
      </p:sp>
      <p:sp>
        <p:nvSpPr>
          <p:cNvPr id="3" name="Content Placeholder 2"/>
          <p:cNvSpPr>
            <a:spLocks noGrp="1"/>
          </p:cNvSpPr>
          <p:nvPr>
            <p:ph idx="1"/>
          </p:nvPr>
        </p:nvSpPr>
        <p:spPr>
          <a:xfrm>
            <a:off x="457200" y="1844824"/>
            <a:ext cx="8229600" cy="4479776"/>
          </a:xfrm>
        </p:spPr>
        <p:txBody>
          <a:bodyPr>
            <a:normAutofit lnSpcReduction="10000"/>
          </a:bodyPr>
          <a:lstStyle/>
          <a:p>
            <a:pPr marL="0" indent="0" algn="l">
              <a:spcBef>
                <a:spcPts val="0"/>
              </a:spcBef>
              <a:buNone/>
            </a:pPr>
            <a:r>
              <a:rPr lang="en-US" sz="4000" b="1" i="1" dirty="0">
                <a:latin typeface="Arial"/>
                <a:ea typeface="Times New Roman"/>
              </a:rPr>
              <a:t>2/ Examination</a:t>
            </a:r>
            <a:endParaRPr lang="en-US" sz="3600" dirty="0">
              <a:latin typeface="Times New Roman"/>
              <a:ea typeface="Times New Roman"/>
            </a:endParaRPr>
          </a:p>
          <a:p>
            <a:pPr marL="0" indent="0" algn="l">
              <a:spcBef>
                <a:spcPts val="0"/>
              </a:spcBef>
              <a:buNone/>
            </a:pPr>
            <a:r>
              <a:rPr lang="en-US" sz="2800" b="1" i="1" dirty="0">
                <a:latin typeface="Arial"/>
                <a:ea typeface="Times New Roman"/>
              </a:rPr>
              <a:t> </a:t>
            </a:r>
            <a:endParaRPr lang="en-US" sz="2400" dirty="0">
              <a:latin typeface="Times New Roman"/>
              <a:ea typeface="Times New Roman"/>
            </a:endParaRPr>
          </a:p>
          <a:p>
            <a:pPr marL="0" marR="31115" indent="0" algn="l">
              <a:spcBef>
                <a:spcPts val="100"/>
              </a:spcBef>
              <a:spcAft>
                <a:spcPts val="100"/>
              </a:spcAft>
              <a:buNone/>
              <a:tabLst>
                <a:tab pos="180340" algn="r"/>
              </a:tabLst>
            </a:pPr>
            <a:r>
              <a:rPr lang="en-US" sz="3600" b="1" u="sng" dirty="0">
                <a:solidFill>
                  <a:srgbClr val="FF0000"/>
                </a:solidFill>
                <a:latin typeface="Arial"/>
                <a:ea typeface="Times New Roman"/>
              </a:rPr>
              <a:t>A/  </a:t>
            </a:r>
            <a:r>
              <a:rPr lang="en-US" sz="3600" b="1" u="sng" dirty="0">
                <a:solidFill>
                  <a:srgbClr val="FF0000"/>
                </a:solidFill>
                <a:latin typeface="Arial"/>
                <a:ea typeface="Calibri"/>
              </a:rPr>
              <a:t>General examination</a:t>
            </a:r>
            <a:endParaRPr lang="en-US" sz="3200" b="1" dirty="0">
              <a:solidFill>
                <a:srgbClr val="FF0000"/>
              </a:solidFill>
              <a:latin typeface="Times New Roman"/>
              <a:ea typeface="Times New Roman"/>
            </a:endParaRPr>
          </a:p>
          <a:p>
            <a:pPr marL="0" marR="31115" indent="0" algn="l">
              <a:spcBef>
                <a:spcPts val="100"/>
              </a:spcBef>
              <a:spcAft>
                <a:spcPts val="100"/>
              </a:spcAft>
              <a:buNone/>
              <a:tabLst>
                <a:tab pos="180340" algn="r"/>
              </a:tabLst>
            </a:pPr>
            <a:r>
              <a:rPr lang="ar-IQ" sz="2800" dirty="0">
                <a:latin typeface="Times New Roman"/>
                <a:ea typeface="Calibri"/>
                <a:cs typeface="Arial"/>
              </a:rPr>
              <a:t> </a:t>
            </a:r>
            <a:endParaRPr lang="en-US" sz="2400" dirty="0">
              <a:latin typeface="Times New Roman"/>
              <a:ea typeface="Times New Roman"/>
            </a:endParaRPr>
          </a:p>
          <a:p>
            <a:pPr marL="0" marR="31115" indent="0" algn="l" rtl="0">
              <a:spcBef>
                <a:spcPts val="100"/>
              </a:spcBef>
              <a:spcAft>
                <a:spcPts val="100"/>
              </a:spcAft>
              <a:buNone/>
              <a:tabLst>
                <a:tab pos="180340" algn="r"/>
              </a:tabLst>
            </a:pPr>
            <a:r>
              <a:rPr lang="en-US" sz="3600" dirty="0">
                <a:latin typeface="Arial"/>
                <a:ea typeface="Calibri"/>
              </a:rPr>
              <a:t>- Examination of the exposed parts of the body (head, neck, hands and feet) and examination of the vitals (</a:t>
            </a:r>
            <a:r>
              <a:rPr lang="en-US" sz="3600" dirty="0" err="1">
                <a:latin typeface="Arial"/>
                <a:ea typeface="Calibri"/>
              </a:rPr>
              <a:t>Bp</a:t>
            </a:r>
            <a:r>
              <a:rPr lang="en-US" sz="3600" dirty="0">
                <a:latin typeface="Arial"/>
                <a:ea typeface="Calibri"/>
              </a:rPr>
              <a:t>, pulse rate, respiratory rate and the body temperature).</a:t>
            </a:r>
            <a:endParaRPr lang="en-US" sz="3200" dirty="0">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12434372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r>
              <a:rPr lang="en-US" b="1" dirty="0">
                <a:solidFill>
                  <a:srgbClr val="FF0000"/>
                </a:solidFill>
              </a:rPr>
              <a:t>Auscultation</a:t>
            </a:r>
            <a:endParaRPr lang="en-US" dirty="0"/>
          </a:p>
        </p:txBody>
      </p:sp>
      <p:sp>
        <p:nvSpPr>
          <p:cNvPr id="3" name="Content Placeholder 2"/>
          <p:cNvSpPr>
            <a:spLocks noGrp="1"/>
          </p:cNvSpPr>
          <p:nvPr>
            <p:ph idx="1"/>
          </p:nvPr>
        </p:nvSpPr>
        <p:spPr>
          <a:xfrm>
            <a:off x="457200" y="1628800"/>
            <a:ext cx="8229600" cy="4695800"/>
          </a:xfrm>
        </p:spPr>
        <p:txBody>
          <a:bodyPr/>
          <a:lstStyle/>
          <a:p>
            <a:pPr lvl="0" algn="l" rtl="0">
              <a:buClr>
                <a:srgbClr val="0BD0D9"/>
              </a:buClr>
            </a:pPr>
            <a:r>
              <a:rPr lang="en-US" dirty="0">
                <a:solidFill>
                  <a:prstClr val="black"/>
                </a:solidFill>
              </a:rPr>
              <a:t>We use the </a:t>
            </a:r>
            <a:r>
              <a:rPr lang="en-US" b="1" dirty="0">
                <a:solidFill>
                  <a:prstClr val="black"/>
                </a:solidFill>
              </a:rPr>
              <a:t>diaphragm in three positions:</a:t>
            </a:r>
          </a:p>
          <a:p>
            <a:pPr marL="0" lvl="0" indent="0" algn="l" rtl="0">
              <a:buClr>
                <a:srgbClr val="0BD0D9"/>
              </a:buClr>
              <a:buNone/>
            </a:pPr>
            <a:endParaRPr lang="en-US" dirty="0">
              <a:solidFill>
                <a:prstClr val="black"/>
              </a:solidFill>
            </a:endParaRPr>
          </a:p>
          <a:p>
            <a:pPr lvl="0" algn="l" rtl="0">
              <a:buClr>
                <a:srgbClr val="0BD0D9"/>
              </a:buClr>
            </a:pPr>
            <a:r>
              <a:rPr lang="en-US" b="1" dirty="0">
                <a:solidFill>
                  <a:prstClr val="black"/>
                </a:solidFill>
              </a:rPr>
              <a:t>Anterior </a:t>
            </a:r>
            <a:r>
              <a:rPr lang="en-US" dirty="0">
                <a:solidFill>
                  <a:prstClr val="black"/>
                </a:solidFill>
              </a:rPr>
              <a:t>at the midclavicular line.</a:t>
            </a:r>
          </a:p>
          <a:p>
            <a:pPr lvl="0" algn="l" rtl="0">
              <a:buClr>
                <a:srgbClr val="0BD0D9"/>
              </a:buClr>
            </a:pPr>
            <a:r>
              <a:rPr lang="en-US" b="1" dirty="0">
                <a:solidFill>
                  <a:prstClr val="black"/>
                </a:solidFill>
              </a:rPr>
              <a:t>lateral </a:t>
            </a:r>
            <a:r>
              <a:rPr lang="en-US" dirty="0">
                <a:solidFill>
                  <a:prstClr val="black"/>
                </a:solidFill>
              </a:rPr>
              <a:t>at the mid axillary line.</a:t>
            </a:r>
          </a:p>
          <a:p>
            <a:pPr lvl="0" algn="l" rtl="0">
              <a:buClr>
                <a:srgbClr val="0BD0D9"/>
              </a:buClr>
            </a:pPr>
            <a:r>
              <a:rPr lang="en-US" b="1" dirty="0">
                <a:solidFill>
                  <a:prstClr val="black"/>
                </a:solidFill>
              </a:rPr>
              <a:t>Posterior</a:t>
            </a:r>
            <a:r>
              <a:rPr lang="en-US" dirty="0">
                <a:solidFill>
                  <a:prstClr val="black"/>
                </a:solidFill>
              </a:rPr>
              <a:t>.</a:t>
            </a:r>
          </a:p>
          <a:p>
            <a:pPr lvl="0" algn="l" rtl="0">
              <a:buClr>
                <a:srgbClr val="0BD0D9"/>
              </a:buClr>
            </a:pPr>
            <a:r>
              <a:rPr lang="en-US" dirty="0">
                <a:solidFill>
                  <a:prstClr val="black"/>
                </a:solidFill>
              </a:rPr>
              <a:t>We hear the breath sounds, type of breath sounds and the other abnormal sounds.</a:t>
            </a:r>
          </a:p>
          <a:p>
            <a:pPr lvl="0" algn="l" rtl="0">
              <a:buClr>
                <a:srgbClr val="0BD0D9"/>
              </a:buClr>
            </a:pPr>
            <a:r>
              <a:rPr lang="en-US" dirty="0">
                <a:solidFill>
                  <a:prstClr val="black"/>
                </a:solidFill>
              </a:rPr>
              <a:t>The normal breath sound is </a:t>
            </a:r>
            <a:r>
              <a:rPr lang="en-US" b="1" dirty="0">
                <a:solidFill>
                  <a:srgbClr val="FF0000"/>
                </a:solidFill>
              </a:rPr>
              <a:t>vesicular breath sound </a:t>
            </a:r>
            <a:r>
              <a:rPr lang="en-US" dirty="0">
                <a:solidFill>
                  <a:prstClr val="black"/>
                </a:solidFill>
              </a:rPr>
              <a:t>and we have to know whether the breath sound is </a:t>
            </a:r>
            <a:r>
              <a:rPr lang="en-US" b="1" dirty="0">
                <a:solidFill>
                  <a:srgbClr val="FF0000"/>
                </a:solidFill>
              </a:rPr>
              <a:t>diminish</a:t>
            </a:r>
            <a:r>
              <a:rPr lang="en-US" dirty="0">
                <a:solidFill>
                  <a:prstClr val="black"/>
                </a:solidFill>
              </a:rPr>
              <a:t> in one or more than one area of the chest.</a:t>
            </a:r>
          </a:p>
          <a:p>
            <a:endParaRPr lang="en-US" dirty="0"/>
          </a:p>
        </p:txBody>
      </p:sp>
    </p:spTree>
    <p:extLst>
      <p:ext uri="{BB962C8B-B14F-4D97-AF65-F5344CB8AC3E}">
        <p14:creationId xmlns:p14="http://schemas.microsoft.com/office/powerpoint/2010/main" val="20042162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lstStyle/>
          <a:p>
            <a:pPr algn="ctr"/>
            <a:r>
              <a:rPr lang="en-US" dirty="0" smtClean="0"/>
              <a:t>HOMEWORK</a:t>
            </a:r>
            <a:endParaRPr lang="en-US" dirty="0"/>
          </a:p>
        </p:txBody>
      </p:sp>
      <p:sp>
        <p:nvSpPr>
          <p:cNvPr id="3" name="Content Placeholder 2"/>
          <p:cNvSpPr>
            <a:spLocks noGrp="1"/>
          </p:cNvSpPr>
          <p:nvPr>
            <p:ph idx="1"/>
          </p:nvPr>
        </p:nvSpPr>
        <p:spPr>
          <a:xfrm>
            <a:off x="457200" y="1772816"/>
            <a:ext cx="8229600" cy="4752528"/>
          </a:xfrm>
        </p:spPr>
        <p:txBody>
          <a:bodyPr>
            <a:normAutofit/>
          </a:bodyPr>
          <a:lstStyle/>
          <a:p>
            <a:pPr marL="0" marR="31115" indent="0" algn="l" rtl="0">
              <a:spcBef>
                <a:spcPts val="100"/>
              </a:spcBef>
              <a:spcAft>
                <a:spcPts val="100"/>
              </a:spcAft>
              <a:buClr>
                <a:srgbClr val="0BD0D9"/>
              </a:buClr>
              <a:buNone/>
              <a:tabLst>
                <a:tab pos="180340" algn="r"/>
              </a:tabLst>
            </a:pPr>
            <a:r>
              <a:rPr lang="en-US" sz="3200" dirty="0" smtClean="0">
                <a:latin typeface="Arial" pitchFamily="34" charset="0"/>
                <a:ea typeface="Calibri"/>
                <a:cs typeface="Arial" pitchFamily="34" charset="0"/>
              </a:rPr>
              <a:t>Q1/ what are the grades of percussions of chest?</a:t>
            </a:r>
          </a:p>
          <a:p>
            <a:pPr marL="0" marR="31115" indent="0" algn="l" rtl="0">
              <a:spcBef>
                <a:spcPts val="100"/>
              </a:spcBef>
              <a:spcAft>
                <a:spcPts val="100"/>
              </a:spcAft>
              <a:buClr>
                <a:srgbClr val="0BD0D9"/>
              </a:buClr>
              <a:buNone/>
              <a:tabLst>
                <a:tab pos="180340" algn="r"/>
              </a:tabLst>
            </a:pPr>
            <a:endParaRPr lang="en-US" sz="3200" dirty="0" smtClean="0">
              <a:latin typeface="Arial" pitchFamily="34" charset="0"/>
              <a:ea typeface="Calibri"/>
              <a:cs typeface="Arial" pitchFamily="34" charset="0"/>
            </a:endParaRPr>
          </a:p>
          <a:p>
            <a:pPr marL="0" marR="31115" indent="0" algn="l" rtl="0">
              <a:spcBef>
                <a:spcPts val="100"/>
              </a:spcBef>
              <a:spcAft>
                <a:spcPts val="100"/>
              </a:spcAft>
              <a:buClr>
                <a:srgbClr val="0BD0D9"/>
              </a:buClr>
              <a:buNone/>
              <a:tabLst>
                <a:tab pos="180340" algn="r"/>
              </a:tabLst>
            </a:pPr>
            <a:r>
              <a:rPr lang="en-US" sz="3200" dirty="0" smtClean="0">
                <a:latin typeface="Arial" pitchFamily="34" charset="0"/>
                <a:ea typeface="Calibri"/>
                <a:cs typeface="Arial" pitchFamily="34" charset="0"/>
              </a:rPr>
              <a:t>Q2/ write short notes about kidney examination?</a:t>
            </a:r>
          </a:p>
          <a:p>
            <a:pPr marL="0" marR="31115" indent="0" algn="l" rtl="0">
              <a:spcBef>
                <a:spcPts val="100"/>
              </a:spcBef>
              <a:spcAft>
                <a:spcPts val="100"/>
              </a:spcAft>
              <a:buClr>
                <a:srgbClr val="0BD0D9"/>
              </a:buClr>
              <a:buNone/>
              <a:tabLst>
                <a:tab pos="180340" algn="r"/>
              </a:tabLst>
            </a:pPr>
            <a:endParaRPr lang="en-US" sz="3200" dirty="0" smtClean="0">
              <a:latin typeface="Arial" pitchFamily="34" charset="0"/>
              <a:ea typeface="Calibri"/>
              <a:cs typeface="Arial" pitchFamily="34" charset="0"/>
            </a:endParaRPr>
          </a:p>
          <a:p>
            <a:pPr marL="0" marR="31115" indent="0" algn="l" rtl="0">
              <a:spcBef>
                <a:spcPts val="100"/>
              </a:spcBef>
              <a:spcAft>
                <a:spcPts val="100"/>
              </a:spcAft>
              <a:buClr>
                <a:srgbClr val="0BD0D9"/>
              </a:buClr>
              <a:buNone/>
              <a:tabLst>
                <a:tab pos="180340" algn="r"/>
              </a:tabLst>
            </a:pPr>
            <a:r>
              <a:rPr lang="en-US" sz="3200" dirty="0" smtClean="0">
                <a:latin typeface="Arial" pitchFamily="34" charset="0"/>
                <a:ea typeface="Calibri"/>
                <a:cs typeface="Arial" pitchFamily="34" charset="0"/>
              </a:rPr>
              <a:t>Q3/ write briefly on cardiac auscultation?</a:t>
            </a:r>
          </a:p>
        </p:txBody>
      </p:sp>
    </p:spTree>
    <p:extLst>
      <p:ext uri="{BB962C8B-B14F-4D97-AF65-F5344CB8AC3E}">
        <p14:creationId xmlns:p14="http://schemas.microsoft.com/office/powerpoint/2010/main" val="35344434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220856"/>
          </a:xfrm>
        </p:spPr>
        <p:txBody>
          <a:bodyPr/>
          <a:lstStyle/>
          <a:p>
            <a:pPr algn="ctr"/>
            <a:r>
              <a:rPr lang="en-US" sz="6600" b="1" dirty="0" smtClean="0">
                <a:solidFill>
                  <a:srgbClr val="FF0000"/>
                </a:solidFill>
                <a:latin typeface="Arial" pitchFamily="34" charset="0"/>
                <a:cs typeface="Arial" pitchFamily="34" charset="0"/>
              </a:rPr>
              <a:t>Thank</a:t>
            </a:r>
            <a:r>
              <a:rPr lang="en-US" dirty="0" smtClean="0"/>
              <a:t> </a:t>
            </a:r>
            <a:endParaRPr lang="en-US" dirty="0"/>
          </a:p>
        </p:txBody>
      </p:sp>
      <p:sp>
        <p:nvSpPr>
          <p:cNvPr id="3" name="Content Placeholder 2"/>
          <p:cNvSpPr>
            <a:spLocks noGrp="1"/>
          </p:cNvSpPr>
          <p:nvPr>
            <p:ph idx="1"/>
          </p:nvPr>
        </p:nvSpPr>
        <p:spPr>
          <a:xfrm>
            <a:off x="457200" y="2996952"/>
            <a:ext cx="8229600" cy="3327648"/>
          </a:xfrm>
        </p:spPr>
        <p:txBody>
          <a:bodyPr>
            <a:normAutofit/>
          </a:bodyPr>
          <a:lstStyle/>
          <a:p>
            <a:pPr marL="0" indent="0" algn="ctr">
              <a:buNone/>
            </a:pPr>
            <a:r>
              <a:rPr lang="en-US" sz="6600" b="1" dirty="0" smtClean="0">
                <a:solidFill>
                  <a:srgbClr val="FF0000"/>
                </a:solidFill>
                <a:latin typeface="Arial" pitchFamily="34" charset="0"/>
                <a:cs typeface="Arial" pitchFamily="34" charset="0"/>
              </a:rPr>
              <a:t>You </a:t>
            </a:r>
            <a:endParaRPr lang="en-US" sz="66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086498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a:bodyPr>
          <a:lstStyle/>
          <a:p>
            <a:r>
              <a:rPr lang="en-US" sz="3600" b="1" i="1" dirty="0">
                <a:solidFill>
                  <a:srgbClr val="FF0000"/>
                </a:solidFill>
                <a:latin typeface="Arial"/>
                <a:ea typeface="Calibri"/>
                <a:cs typeface="+mn-cs"/>
              </a:rPr>
              <a:t>-General inspection:</a:t>
            </a:r>
            <a:endParaRPr lang="en-US" sz="6000" b="1" i="1" dirty="0">
              <a:solidFill>
                <a:srgbClr val="FF0000"/>
              </a:solidFill>
            </a:endParaRPr>
          </a:p>
        </p:txBody>
      </p:sp>
      <p:sp>
        <p:nvSpPr>
          <p:cNvPr id="3" name="Content Placeholder 2"/>
          <p:cNvSpPr>
            <a:spLocks noGrp="1"/>
          </p:cNvSpPr>
          <p:nvPr>
            <p:ph idx="1"/>
          </p:nvPr>
        </p:nvSpPr>
        <p:spPr>
          <a:xfrm>
            <a:off x="457200" y="1556792"/>
            <a:ext cx="8229600" cy="4767808"/>
          </a:xfrm>
        </p:spPr>
        <p:txBody>
          <a:bodyPr>
            <a:normAutofit fontScale="92500" lnSpcReduction="20000"/>
          </a:bodyPr>
          <a:lstStyle/>
          <a:p>
            <a:pPr marL="0" marR="31115" indent="0" algn="l" rtl="0">
              <a:spcBef>
                <a:spcPts val="100"/>
              </a:spcBef>
              <a:spcAft>
                <a:spcPts val="100"/>
              </a:spcAft>
              <a:buNone/>
              <a:tabLst>
                <a:tab pos="180340" algn="r"/>
              </a:tabLst>
            </a:pPr>
            <a:r>
              <a:rPr lang="en-US" sz="2800" i="1" dirty="0" smtClean="0">
                <a:latin typeface="Arial"/>
                <a:ea typeface="Calibri"/>
              </a:rPr>
              <a:t>- Age </a:t>
            </a:r>
          </a:p>
          <a:p>
            <a:pPr marL="0" marR="31115" indent="0" algn="l" rtl="0">
              <a:spcBef>
                <a:spcPts val="100"/>
              </a:spcBef>
              <a:spcAft>
                <a:spcPts val="100"/>
              </a:spcAft>
              <a:buNone/>
              <a:tabLst>
                <a:tab pos="180340" algn="r"/>
              </a:tabLst>
            </a:pPr>
            <a:r>
              <a:rPr lang="en-US" sz="2800" i="1" dirty="0" smtClean="0">
                <a:latin typeface="Arial"/>
                <a:ea typeface="Calibri"/>
              </a:rPr>
              <a:t>- Built</a:t>
            </a:r>
          </a:p>
          <a:p>
            <a:pPr marL="0" marR="31115" indent="0" algn="l" rtl="0">
              <a:spcBef>
                <a:spcPts val="100"/>
              </a:spcBef>
              <a:spcAft>
                <a:spcPts val="100"/>
              </a:spcAft>
              <a:buNone/>
              <a:tabLst>
                <a:tab pos="180340" algn="r"/>
              </a:tabLst>
            </a:pPr>
            <a:r>
              <a:rPr lang="en-US" sz="2800" i="1" dirty="0" smtClean="0">
                <a:latin typeface="Arial"/>
                <a:ea typeface="Calibri"/>
              </a:rPr>
              <a:t>- Position </a:t>
            </a:r>
            <a:r>
              <a:rPr lang="en-US" sz="2800" i="1" dirty="0">
                <a:latin typeface="Arial"/>
                <a:ea typeface="Calibri"/>
              </a:rPr>
              <a:t>in bed </a:t>
            </a:r>
            <a:endParaRPr lang="en-US" sz="2800" i="1" dirty="0" smtClean="0">
              <a:latin typeface="Arial"/>
              <a:ea typeface="Calibri"/>
            </a:endParaRPr>
          </a:p>
          <a:p>
            <a:pPr marL="0" marR="31115" indent="0" algn="l" rtl="0">
              <a:spcBef>
                <a:spcPts val="100"/>
              </a:spcBef>
              <a:spcAft>
                <a:spcPts val="100"/>
              </a:spcAft>
              <a:buNone/>
              <a:tabLst>
                <a:tab pos="180340" algn="r"/>
              </a:tabLst>
            </a:pPr>
            <a:r>
              <a:rPr lang="en-US" sz="2800" i="1" dirty="0" smtClean="0">
                <a:latin typeface="Arial"/>
                <a:ea typeface="Calibri"/>
              </a:rPr>
              <a:t>- </a:t>
            </a:r>
            <a:r>
              <a:rPr lang="en-US" sz="2800" i="1" dirty="0">
                <a:latin typeface="Arial"/>
                <a:ea typeface="Calibri"/>
              </a:rPr>
              <a:t>Expression </a:t>
            </a:r>
            <a:r>
              <a:rPr lang="en-US" sz="2800" i="1" dirty="0" smtClean="0">
                <a:latin typeface="Arial"/>
                <a:ea typeface="Calibri"/>
              </a:rPr>
              <a:t>                                                                    </a:t>
            </a:r>
            <a:r>
              <a:rPr lang="en-US" sz="2800" b="1" i="1" dirty="0" smtClean="0">
                <a:latin typeface="Arial"/>
                <a:ea typeface="Calibri"/>
              </a:rPr>
              <a:t>- </a:t>
            </a:r>
            <a:r>
              <a:rPr lang="en-US" sz="2800" b="1" i="1" dirty="0">
                <a:latin typeface="Arial"/>
                <a:ea typeface="Calibri"/>
              </a:rPr>
              <a:t>Jaundice </a:t>
            </a:r>
            <a:r>
              <a:rPr lang="en-US" sz="2800" b="1" i="1" dirty="0" smtClean="0">
                <a:latin typeface="Arial"/>
                <a:ea typeface="Calibri"/>
              </a:rPr>
              <a:t>                                                                         - </a:t>
            </a:r>
            <a:r>
              <a:rPr lang="en-US" sz="2800" b="1" i="1" dirty="0">
                <a:latin typeface="Arial"/>
                <a:ea typeface="Calibri"/>
              </a:rPr>
              <a:t>Pallor            </a:t>
            </a:r>
            <a:r>
              <a:rPr lang="en-US" sz="2800" b="1" i="1" dirty="0" smtClean="0">
                <a:latin typeface="Arial"/>
                <a:ea typeface="Calibri"/>
              </a:rPr>
              <a:t>                                                              - </a:t>
            </a:r>
            <a:r>
              <a:rPr lang="en-US" sz="2800" b="1" i="1" dirty="0">
                <a:latin typeface="Arial"/>
                <a:ea typeface="Calibri"/>
              </a:rPr>
              <a:t>Cyanosis </a:t>
            </a:r>
            <a:r>
              <a:rPr lang="en-US" sz="2800" b="1" i="1" dirty="0" smtClean="0">
                <a:latin typeface="Arial"/>
                <a:ea typeface="Calibri"/>
              </a:rPr>
              <a:t>                                                                   - </a:t>
            </a:r>
            <a:r>
              <a:rPr lang="en-US" sz="2800" b="1" i="1" dirty="0">
                <a:latin typeface="Arial"/>
                <a:ea typeface="Calibri"/>
              </a:rPr>
              <a:t>Clubbing of fingers </a:t>
            </a:r>
            <a:r>
              <a:rPr lang="en-US" sz="2800" b="1" i="1" dirty="0" smtClean="0">
                <a:latin typeface="Arial"/>
                <a:ea typeface="Calibri"/>
              </a:rPr>
              <a:t>                                                   - </a:t>
            </a:r>
            <a:r>
              <a:rPr lang="en-US" sz="2800" b="1" i="1" dirty="0">
                <a:latin typeface="Arial"/>
                <a:ea typeface="Calibri"/>
              </a:rPr>
              <a:t>Leg Oedema </a:t>
            </a:r>
            <a:r>
              <a:rPr lang="en-US" sz="2800" b="1" i="1" dirty="0" smtClean="0">
                <a:latin typeface="Arial"/>
                <a:ea typeface="Calibri"/>
              </a:rPr>
              <a:t>                                                              - </a:t>
            </a:r>
            <a:r>
              <a:rPr lang="en-US" sz="2800" b="1" i="1" dirty="0">
                <a:latin typeface="Arial"/>
                <a:ea typeface="Calibri"/>
              </a:rPr>
              <a:t>Cervical lymphadenopathy                  </a:t>
            </a:r>
            <a:r>
              <a:rPr lang="en-US" sz="2800" b="1" i="1" dirty="0" smtClean="0">
                <a:latin typeface="Arial"/>
                <a:ea typeface="Calibri"/>
              </a:rPr>
              <a:t>                       </a:t>
            </a:r>
            <a:r>
              <a:rPr lang="en-US" sz="2800" b="1" i="1" dirty="0">
                <a:latin typeface="Arial"/>
                <a:ea typeface="Calibri"/>
              </a:rPr>
              <a:t>- Examination of the head and neck </a:t>
            </a:r>
            <a:r>
              <a:rPr lang="en-US" sz="2800" b="1" i="1" dirty="0" smtClean="0">
                <a:latin typeface="Arial"/>
                <a:ea typeface="Calibri"/>
              </a:rPr>
              <a:t>                             - </a:t>
            </a:r>
            <a:r>
              <a:rPr lang="en-US" sz="2800" b="1" i="1" dirty="0">
                <a:latin typeface="Arial"/>
                <a:ea typeface="Calibri"/>
              </a:rPr>
              <a:t>Examination of the hands and feet              </a:t>
            </a:r>
            <a:r>
              <a:rPr lang="en-US" sz="2800" b="1" i="1" dirty="0" smtClean="0">
                <a:latin typeface="Arial"/>
                <a:ea typeface="Calibri"/>
              </a:rPr>
              <a:t>              - Vital </a:t>
            </a:r>
            <a:r>
              <a:rPr lang="en-US" sz="2800" b="1" i="1" dirty="0">
                <a:latin typeface="Arial"/>
                <a:ea typeface="Calibri"/>
              </a:rPr>
              <a:t>signs : Pulse, Temperature, Respiratory rate and Blood pressure.</a:t>
            </a:r>
            <a:endParaRPr lang="en-US" sz="2400" b="1" dirty="0">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687360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31115" lvl="0" rtl="0">
              <a:spcBef>
                <a:spcPts val="100"/>
              </a:spcBef>
              <a:spcAft>
                <a:spcPts val="100"/>
              </a:spcAft>
              <a:tabLst>
                <a:tab pos="180340" algn="r"/>
              </a:tabLst>
            </a:pPr>
            <a:r>
              <a:rPr lang="en-US" sz="3600" b="1" u="sng" dirty="0">
                <a:solidFill>
                  <a:srgbClr val="FF0000"/>
                </a:solidFill>
                <a:latin typeface="Arial"/>
                <a:ea typeface="Calibri"/>
                <a:cs typeface="+mn-cs"/>
              </a:rPr>
              <a:t>B/ Systematic </a:t>
            </a:r>
            <a:r>
              <a:rPr lang="en-US" sz="3600" b="1" u="sng" dirty="0" smtClean="0">
                <a:solidFill>
                  <a:srgbClr val="FF0000"/>
                </a:solidFill>
                <a:latin typeface="Arial"/>
                <a:ea typeface="Calibri"/>
                <a:cs typeface="+mn-cs"/>
              </a:rPr>
              <a:t>examination</a:t>
            </a:r>
            <a:endParaRPr lang="en-US" sz="4400" u="sng" dirty="0"/>
          </a:p>
        </p:txBody>
      </p:sp>
      <p:sp>
        <p:nvSpPr>
          <p:cNvPr id="3" name="Content Placeholder 2"/>
          <p:cNvSpPr>
            <a:spLocks noGrp="1"/>
          </p:cNvSpPr>
          <p:nvPr>
            <p:ph idx="1"/>
          </p:nvPr>
        </p:nvSpPr>
        <p:spPr/>
        <p:txBody>
          <a:bodyPr/>
          <a:lstStyle/>
          <a:p>
            <a:pPr marL="0" indent="0" algn="l">
              <a:spcBef>
                <a:spcPts val="0"/>
              </a:spcBef>
              <a:buNone/>
            </a:pPr>
            <a:endParaRPr lang="en-US" sz="2800" dirty="0" smtClean="0">
              <a:latin typeface="Arial"/>
              <a:ea typeface="Times New Roman"/>
              <a:cs typeface="Arial"/>
              <a:sym typeface="Symbol"/>
            </a:endParaRPr>
          </a:p>
          <a:p>
            <a:pPr marL="0" indent="0" algn="l">
              <a:spcBef>
                <a:spcPts val="0"/>
              </a:spcBef>
              <a:buNone/>
            </a:pPr>
            <a:r>
              <a:rPr lang="en-US" sz="4000" dirty="0" smtClean="0">
                <a:latin typeface="Arial"/>
                <a:ea typeface="Times New Roman"/>
                <a:cs typeface="Arial"/>
                <a:sym typeface="Symbol"/>
              </a:rPr>
              <a:t></a:t>
            </a:r>
            <a:r>
              <a:rPr lang="en-US" sz="4000" dirty="0" smtClean="0">
                <a:latin typeface="Arial"/>
                <a:ea typeface="Times New Roman"/>
              </a:rPr>
              <a:t> Inspection</a:t>
            </a:r>
            <a:r>
              <a:rPr lang="en-US" sz="4000" dirty="0">
                <a:latin typeface="Arial"/>
                <a:ea typeface="Times New Roman"/>
              </a:rPr>
              <a:t>. </a:t>
            </a:r>
            <a:endParaRPr lang="en-US" sz="4000" dirty="0" smtClean="0">
              <a:latin typeface="Arial"/>
              <a:ea typeface="Times New Roman"/>
            </a:endParaRPr>
          </a:p>
          <a:p>
            <a:pPr marL="0" indent="0" algn="l">
              <a:spcBef>
                <a:spcPts val="0"/>
              </a:spcBef>
              <a:buNone/>
            </a:pPr>
            <a:r>
              <a:rPr lang="en-US" sz="4000" dirty="0" smtClean="0">
                <a:latin typeface="Arial"/>
                <a:ea typeface="Times New Roman"/>
                <a:cs typeface="Arial"/>
                <a:sym typeface="Symbol"/>
              </a:rPr>
              <a:t></a:t>
            </a:r>
            <a:r>
              <a:rPr lang="en-US" sz="4000" dirty="0" smtClean="0">
                <a:latin typeface="Arial"/>
                <a:ea typeface="Times New Roman"/>
              </a:rPr>
              <a:t> Palpation</a:t>
            </a:r>
            <a:r>
              <a:rPr lang="en-US" sz="4000" dirty="0">
                <a:latin typeface="Arial"/>
                <a:ea typeface="Times New Roman"/>
              </a:rPr>
              <a:t>. </a:t>
            </a:r>
            <a:endParaRPr lang="en-US" sz="4000" dirty="0" smtClean="0">
              <a:latin typeface="Arial"/>
              <a:ea typeface="Times New Roman"/>
            </a:endParaRPr>
          </a:p>
          <a:p>
            <a:pPr marL="0" indent="0" algn="l">
              <a:spcBef>
                <a:spcPts val="0"/>
              </a:spcBef>
              <a:buNone/>
            </a:pPr>
            <a:r>
              <a:rPr lang="en-US" sz="4000" dirty="0" smtClean="0">
                <a:latin typeface="Arial"/>
                <a:ea typeface="Times New Roman"/>
                <a:cs typeface="Arial"/>
                <a:sym typeface="Symbol"/>
              </a:rPr>
              <a:t></a:t>
            </a:r>
            <a:r>
              <a:rPr lang="en-US" sz="4000" dirty="0" smtClean="0">
                <a:latin typeface="Arial"/>
                <a:ea typeface="Times New Roman"/>
              </a:rPr>
              <a:t> Percussion</a:t>
            </a:r>
            <a:r>
              <a:rPr lang="en-US" sz="4000" dirty="0">
                <a:latin typeface="Arial"/>
                <a:ea typeface="Times New Roman"/>
              </a:rPr>
              <a:t>. </a:t>
            </a:r>
            <a:endParaRPr lang="en-US" sz="4000" dirty="0" smtClean="0">
              <a:latin typeface="Arial"/>
              <a:ea typeface="Times New Roman"/>
            </a:endParaRPr>
          </a:p>
          <a:p>
            <a:pPr marL="0" indent="0" algn="l">
              <a:spcBef>
                <a:spcPts val="0"/>
              </a:spcBef>
              <a:buNone/>
            </a:pPr>
            <a:r>
              <a:rPr lang="en-US" sz="4000" dirty="0" smtClean="0">
                <a:latin typeface="Arial"/>
                <a:ea typeface="Times New Roman"/>
                <a:cs typeface="Arial"/>
                <a:sym typeface="Symbol"/>
              </a:rPr>
              <a:t></a:t>
            </a:r>
            <a:r>
              <a:rPr lang="en-US" sz="4000" dirty="0" smtClean="0">
                <a:latin typeface="Arial"/>
                <a:ea typeface="Times New Roman"/>
              </a:rPr>
              <a:t> </a:t>
            </a:r>
            <a:r>
              <a:rPr lang="en-US" sz="4000" dirty="0">
                <a:latin typeface="Arial"/>
                <a:ea typeface="Times New Roman"/>
              </a:rPr>
              <a:t>Auscultation.</a:t>
            </a:r>
            <a:endParaRPr lang="en-US" sz="3600" dirty="0">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3794212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36104"/>
          </a:xfrm>
        </p:spPr>
        <p:txBody>
          <a:bodyPr/>
          <a:lstStyle/>
          <a:p>
            <a:r>
              <a:rPr lang="en-US" b="1" dirty="0">
                <a:solidFill>
                  <a:srgbClr val="FF0000"/>
                </a:solidFill>
                <a:effectLst>
                  <a:outerShdw blurRad="38100" dist="38100" dir="2700000" algn="tl">
                    <a:srgbClr val="000000">
                      <a:alpha val="43137"/>
                    </a:srgbClr>
                  </a:outerShdw>
                </a:effectLst>
              </a:rPr>
              <a:t>Abdominal examination</a:t>
            </a:r>
          </a:p>
        </p:txBody>
      </p:sp>
      <p:sp>
        <p:nvSpPr>
          <p:cNvPr id="3" name="Content Placeholder 2"/>
          <p:cNvSpPr>
            <a:spLocks noGrp="1"/>
          </p:cNvSpPr>
          <p:nvPr>
            <p:ph idx="1"/>
          </p:nvPr>
        </p:nvSpPr>
        <p:spPr>
          <a:xfrm>
            <a:off x="179512" y="1484784"/>
            <a:ext cx="8784976" cy="5112568"/>
          </a:xfrm>
        </p:spPr>
        <p:txBody>
          <a:bodyPr>
            <a:normAutofit fontScale="92500" lnSpcReduction="10000"/>
          </a:bodyPr>
          <a:lstStyle/>
          <a:p>
            <a:pPr lvl="0" algn="l" rtl="0">
              <a:buClr>
                <a:srgbClr val="0BD0D9"/>
              </a:buClr>
            </a:pPr>
            <a:r>
              <a:rPr lang="en-US" sz="3200" dirty="0">
                <a:solidFill>
                  <a:prstClr val="black"/>
                </a:solidFill>
              </a:rPr>
              <a:t>The abdomen is bordered superiorly by the costal margins, inferiorly by the symphysis pubis and inguinal ligaments and laterally by the flunks</a:t>
            </a:r>
            <a:r>
              <a:rPr lang="en-US" sz="3200" dirty="0" smtClean="0">
                <a:solidFill>
                  <a:prstClr val="black"/>
                </a:solidFill>
              </a:rPr>
              <a:t>.</a:t>
            </a:r>
          </a:p>
          <a:p>
            <a:pPr lvl="0" algn="l" rtl="0">
              <a:buClr>
                <a:srgbClr val="0BD0D9"/>
              </a:buClr>
            </a:pPr>
            <a:r>
              <a:rPr lang="en-US" sz="3200" dirty="0" smtClean="0">
                <a:solidFill>
                  <a:prstClr val="black"/>
                </a:solidFill>
              </a:rPr>
              <a:t>The </a:t>
            </a:r>
            <a:r>
              <a:rPr lang="en-US" sz="3200" dirty="0">
                <a:solidFill>
                  <a:prstClr val="black"/>
                </a:solidFill>
              </a:rPr>
              <a:t>abdomen divided into </a:t>
            </a:r>
            <a:r>
              <a:rPr lang="en-US" sz="3600" b="1" dirty="0">
                <a:solidFill>
                  <a:srgbClr val="FF0000"/>
                </a:solidFill>
              </a:rPr>
              <a:t>9</a:t>
            </a:r>
            <a:r>
              <a:rPr lang="en-US" sz="3200" dirty="0">
                <a:solidFill>
                  <a:prstClr val="black"/>
                </a:solidFill>
              </a:rPr>
              <a:t> regions or quadrants commonly used to describe abdominal findings.</a:t>
            </a:r>
            <a:endParaRPr lang="en-US" sz="3600" dirty="0">
              <a:solidFill>
                <a:prstClr val="black"/>
              </a:solidFill>
            </a:endParaRPr>
          </a:p>
          <a:p>
            <a:pPr lvl="0" algn="l" rtl="0">
              <a:buClr>
                <a:srgbClr val="0BD0D9"/>
              </a:buClr>
            </a:pPr>
            <a:r>
              <a:rPr lang="en-US" sz="3200" b="1" dirty="0">
                <a:solidFill>
                  <a:prstClr val="black"/>
                </a:solidFill>
              </a:rPr>
              <a:t>Upper regions </a:t>
            </a:r>
            <a:r>
              <a:rPr lang="en-US" sz="3200" dirty="0">
                <a:solidFill>
                  <a:prstClr val="black"/>
                </a:solidFill>
              </a:rPr>
              <a:t>[right hypochondriac, left hypochondriac and e</a:t>
            </a:r>
            <a:r>
              <a:rPr lang="en-US" sz="3200" dirty="0" smtClean="0">
                <a:solidFill>
                  <a:prstClr val="black"/>
                </a:solidFill>
              </a:rPr>
              <a:t>pigastric].</a:t>
            </a:r>
            <a:endParaRPr lang="en-US" sz="3200" dirty="0">
              <a:solidFill>
                <a:prstClr val="black"/>
              </a:solidFill>
            </a:endParaRPr>
          </a:p>
          <a:p>
            <a:pPr lvl="0" algn="l" rtl="0">
              <a:buClr>
                <a:srgbClr val="0BD0D9"/>
              </a:buClr>
            </a:pPr>
            <a:r>
              <a:rPr lang="en-US" sz="3200" dirty="0">
                <a:solidFill>
                  <a:prstClr val="black"/>
                </a:solidFill>
              </a:rPr>
              <a:t> </a:t>
            </a:r>
            <a:r>
              <a:rPr lang="en-US" sz="3200" b="1" dirty="0">
                <a:solidFill>
                  <a:prstClr val="black"/>
                </a:solidFill>
              </a:rPr>
              <a:t>Middle region</a:t>
            </a:r>
            <a:r>
              <a:rPr lang="en-US" sz="3200" dirty="0">
                <a:solidFill>
                  <a:prstClr val="black"/>
                </a:solidFill>
              </a:rPr>
              <a:t>[ right lumber, left lumber and umbilical].</a:t>
            </a:r>
          </a:p>
          <a:p>
            <a:pPr lvl="0" algn="l" rtl="0">
              <a:buClr>
                <a:srgbClr val="0BD0D9"/>
              </a:buClr>
            </a:pPr>
            <a:r>
              <a:rPr lang="en-US" sz="3200" b="1" dirty="0">
                <a:solidFill>
                  <a:prstClr val="black"/>
                </a:solidFill>
              </a:rPr>
              <a:t>Lower region </a:t>
            </a:r>
            <a:r>
              <a:rPr lang="en-US" sz="3200" dirty="0">
                <a:solidFill>
                  <a:prstClr val="black"/>
                </a:solidFill>
              </a:rPr>
              <a:t>[right iliac fossa, left iliac fossa and suprapubic region].</a:t>
            </a:r>
            <a:endParaRPr lang="en-US" sz="2800" dirty="0">
              <a:solidFill>
                <a:prstClr val="black"/>
              </a:solidFill>
            </a:endParaRPr>
          </a:p>
          <a:p>
            <a:pPr marL="0" indent="0" algn="l">
              <a:buNone/>
            </a:pPr>
            <a:endParaRPr lang="en-US" dirty="0"/>
          </a:p>
        </p:txBody>
      </p:sp>
    </p:spTree>
    <p:extLst>
      <p:ext uri="{BB962C8B-B14F-4D97-AF65-F5344CB8AC3E}">
        <p14:creationId xmlns:p14="http://schemas.microsoft.com/office/powerpoint/2010/main" val="3981696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05232"/>
          </a:xfrm>
        </p:spPr>
        <p:txBody>
          <a:bodyPr>
            <a:noAutofit/>
          </a:bodyPr>
          <a:lstStyle/>
          <a:p>
            <a:r>
              <a:rPr lang="en-US" sz="3600" dirty="0" smtClean="0">
                <a:solidFill>
                  <a:schemeClr val="tx1"/>
                </a:solidFill>
                <a:latin typeface="+mn-lt"/>
              </a:rPr>
              <a:t>     In </a:t>
            </a:r>
            <a:r>
              <a:rPr lang="en-US" sz="3600" dirty="0">
                <a:solidFill>
                  <a:schemeClr val="tx1"/>
                </a:solidFill>
                <a:latin typeface="+mn-lt"/>
              </a:rPr>
              <a:t>order to do abdominal examination we have to take the permission from the patient and we put the patient in </a:t>
            </a:r>
            <a:r>
              <a:rPr lang="en-US" sz="3600" b="1" dirty="0">
                <a:solidFill>
                  <a:schemeClr val="tx1"/>
                </a:solidFill>
                <a:latin typeface="+mn-lt"/>
              </a:rPr>
              <a:t>supine position </a:t>
            </a:r>
            <a:r>
              <a:rPr lang="en-US" sz="3600" dirty="0">
                <a:solidFill>
                  <a:schemeClr val="tx1"/>
                </a:solidFill>
                <a:latin typeface="+mn-lt"/>
              </a:rPr>
              <a:t>and we expose the patient gently from the </a:t>
            </a:r>
            <a:r>
              <a:rPr lang="en-US" sz="3600" b="1" dirty="0">
                <a:solidFill>
                  <a:schemeClr val="tx1"/>
                </a:solidFill>
                <a:latin typeface="+mn-lt"/>
              </a:rPr>
              <a:t>nipple to the mid thigh</a:t>
            </a:r>
            <a:r>
              <a:rPr lang="en-US" sz="3600" dirty="0">
                <a:solidFill>
                  <a:schemeClr val="tx1"/>
                </a:solidFill>
                <a:latin typeface="+mn-lt"/>
              </a:rPr>
              <a:t>, because :</a:t>
            </a:r>
            <a:br>
              <a:rPr lang="en-US" sz="3600" dirty="0">
                <a:solidFill>
                  <a:schemeClr val="tx1"/>
                </a:solidFill>
                <a:latin typeface="+mn-lt"/>
              </a:rPr>
            </a:br>
            <a:r>
              <a:rPr lang="en-US" sz="3600" dirty="0">
                <a:solidFill>
                  <a:schemeClr val="tx1"/>
                </a:solidFill>
                <a:latin typeface="+mn-lt"/>
              </a:rPr>
              <a:t>some of abdominal organs lies below the rib cage e.g., liver, spleen. </a:t>
            </a:r>
            <a:br>
              <a:rPr lang="en-US" sz="3600" dirty="0">
                <a:solidFill>
                  <a:schemeClr val="tx1"/>
                </a:solidFill>
                <a:latin typeface="+mn-lt"/>
              </a:rPr>
            </a:br>
            <a:r>
              <a:rPr lang="en-US" sz="3600" dirty="0">
                <a:solidFill>
                  <a:schemeClr val="tx1"/>
                </a:solidFill>
                <a:latin typeface="+mn-lt"/>
              </a:rPr>
              <a:t>and the external genitalia  are part of the abdomen</a:t>
            </a:r>
            <a:r>
              <a:rPr lang="en-US" sz="3600" dirty="0" smtClean="0">
                <a:solidFill>
                  <a:schemeClr val="tx1"/>
                </a:solidFill>
                <a:latin typeface="+mn-lt"/>
              </a:rPr>
              <a:t>.</a:t>
            </a:r>
            <a:endParaRPr lang="en-US" sz="3600" dirty="0">
              <a:solidFill>
                <a:schemeClr val="tx1"/>
              </a:solidFill>
              <a:latin typeface="+mn-lt"/>
            </a:endParaRPr>
          </a:p>
        </p:txBody>
      </p:sp>
    </p:spTree>
    <p:extLst>
      <p:ext uri="{BB962C8B-B14F-4D97-AF65-F5344CB8AC3E}">
        <p14:creationId xmlns:p14="http://schemas.microsoft.com/office/powerpoint/2010/main" val="410413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r>
              <a:rPr lang="en-US" dirty="0" smtClean="0"/>
              <a:t>Inspection of abdomen</a:t>
            </a:r>
            <a:endParaRPr lang="en-US" dirty="0"/>
          </a:p>
        </p:txBody>
      </p:sp>
      <p:sp>
        <p:nvSpPr>
          <p:cNvPr id="3" name="Content Placeholder 2"/>
          <p:cNvSpPr>
            <a:spLocks noGrp="1"/>
          </p:cNvSpPr>
          <p:nvPr>
            <p:ph idx="1"/>
          </p:nvPr>
        </p:nvSpPr>
        <p:spPr>
          <a:xfrm>
            <a:off x="179512" y="1556792"/>
            <a:ext cx="8517632" cy="5040560"/>
          </a:xfrm>
        </p:spPr>
        <p:txBody>
          <a:bodyPr/>
          <a:lstStyle/>
          <a:p>
            <a:pPr marL="0" lvl="0" indent="0" algn="l" rtl="0">
              <a:buClr>
                <a:srgbClr val="0BD0D9"/>
              </a:buClr>
              <a:buNone/>
            </a:pPr>
            <a:r>
              <a:rPr lang="en-US" sz="3200" b="1" dirty="0">
                <a:solidFill>
                  <a:srgbClr val="FF0000"/>
                </a:solidFill>
              </a:rPr>
              <a:t>1/ From the foot of the bed</a:t>
            </a:r>
            <a:r>
              <a:rPr lang="en-US" sz="3200" b="1" dirty="0" smtClean="0">
                <a:solidFill>
                  <a:srgbClr val="FF0000"/>
                </a:solidFill>
              </a:rPr>
              <a:t>:</a:t>
            </a:r>
          </a:p>
          <a:p>
            <a:pPr marL="0" lvl="0" indent="0" algn="l" rtl="0">
              <a:buClr>
                <a:srgbClr val="0BD0D9"/>
              </a:buClr>
              <a:buNone/>
            </a:pPr>
            <a:endParaRPr lang="en-US" sz="3200" b="1" dirty="0">
              <a:solidFill>
                <a:srgbClr val="FF0000"/>
              </a:solidFill>
            </a:endParaRPr>
          </a:p>
          <a:p>
            <a:pPr marL="0" lvl="0" indent="0" algn="l" rtl="0">
              <a:buClr>
                <a:srgbClr val="0BD0D9"/>
              </a:buClr>
              <a:buNone/>
            </a:pPr>
            <a:r>
              <a:rPr lang="en-US" sz="3200" dirty="0" smtClean="0">
                <a:solidFill>
                  <a:prstClr val="black"/>
                </a:solidFill>
              </a:rPr>
              <a:t>We </a:t>
            </a:r>
            <a:r>
              <a:rPr lang="en-US" sz="3200" dirty="0">
                <a:solidFill>
                  <a:prstClr val="black"/>
                </a:solidFill>
              </a:rPr>
              <a:t>mention the </a:t>
            </a:r>
            <a:r>
              <a:rPr lang="en-US" sz="3200" b="1" dirty="0">
                <a:solidFill>
                  <a:srgbClr val="FF0000"/>
                </a:solidFill>
              </a:rPr>
              <a:t>symmetry</a:t>
            </a:r>
            <a:r>
              <a:rPr lang="en-US" sz="3200" dirty="0">
                <a:solidFill>
                  <a:prstClr val="black"/>
                </a:solidFill>
              </a:rPr>
              <a:t> and </a:t>
            </a:r>
            <a:r>
              <a:rPr lang="en-US" sz="3200" b="1" dirty="0">
                <a:solidFill>
                  <a:srgbClr val="FF0000"/>
                </a:solidFill>
              </a:rPr>
              <a:t>shape</a:t>
            </a:r>
            <a:r>
              <a:rPr lang="en-US" sz="3200" dirty="0">
                <a:solidFill>
                  <a:prstClr val="black"/>
                </a:solidFill>
              </a:rPr>
              <a:t> of the abdomen:</a:t>
            </a:r>
          </a:p>
          <a:p>
            <a:pPr marL="0" indent="0" algn="l" rtl="0">
              <a:buClr>
                <a:srgbClr val="0BD0D9"/>
              </a:buClr>
              <a:buNone/>
            </a:pPr>
            <a:r>
              <a:rPr lang="en-US" sz="3200" b="1" dirty="0" smtClean="0">
                <a:solidFill>
                  <a:prstClr val="black"/>
                </a:solidFill>
              </a:rPr>
              <a:t># </a:t>
            </a:r>
            <a:r>
              <a:rPr lang="en-US" sz="3200" dirty="0" smtClean="0">
                <a:solidFill>
                  <a:prstClr val="black"/>
                </a:solidFill>
              </a:rPr>
              <a:t> </a:t>
            </a:r>
            <a:r>
              <a:rPr lang="en-US" sz="3200" b="1" dirty="0">
                <a:solidFill>
                  <a:srgbClr val="FF0000"/>
                </a:solidFill>
              </a:rPr>
              <a:t>Asymmetry</a:t>
            </a:r>
            <a:r>
              <a:rPr lang="en-US" sz="3200" dirty="0">
                <a:solidFill>
                  <a:srgbClr val="FF0000"/>
                </a:solidFill>
              </a:rPr>
              <a:t> </a:t>
            </a:r>
            <a:r>
              <a:rPr lang="en-US" sz="3200" dirty="0">
                <a:solidFill>
                  <a:prstClr val="black"/>
                </a:solidFill>
              </a:rPr>
              <a:t> may be caused by </a:t>
            </a:r>
            <a:r>
              <a:rPr lang="en-US" sz="3200" b="1" dirty="0">
                <a:solidFill>
                  <a:prstClr val="black"/>
                </a:solidFill>
              </a:rPr>
              <a:t>organomegally</a:t>
            </a:r>
            <a:r>
              <a:rPr lang="en-US" sz="3200" dirty="0">
                <a:solidFill>
                  <a:prstClr val="black"/>
                </a:solidFill>
              </a:rPr>
              <a:t>  like </a:t>
            </a:r>
            <a:r>
              <a:rPr lang="en-US" sz="3200" dirty="0">
                <a:solidFill>
                  <a:srgbClr val="FF0000"/>
                </a:solidFill>
              </a:rPr>
              <a:t>hepatomegally</a:t>
            </a:r>
            <a:r>
              <a:rPr lang="en-US" sz="3200" dirty="0">
                <a:solidFill>
                  <a:prstClr val="black"/>
                </a:solidFill>
              </a:rPr>
              <a:t> or </a:t>
            </a:r>
            <a:r>
              <a:rPr lang="en-US" sz="3200" dirty="0">
                <a:solidFill>
                  <a:srgbClr val="FF0000"/>
                </a:solidFill>
              </a:rPr>
              <a:t>splenomegally</a:t>
            </a:r>
            <a:r>
              <a:rPr lang="en-US" sz="3200" dirty="0">
                <a:solidFill>
                  <a:prstClr val="black"/>
                </a:solidFill>
              </a:rPr>
              <a:t> or because of the presence of an </a:t>
            </a:r>
            <a:r>
              <a:rPr lang="en-US" sz="3200" b="1" dirty="0">
                <a:solidFill>
                  <a:prstClr val="black"/>
                </a:solidFill>
              </a:rPr>
              <a:t>abdominal mass </a:t>
            </a:r>
            <a:r>
              <a:rPr lang="en-US" sz="3200" dirty="0">
                <a:solidFill>
                  <a:prstClr val="black"/>
                </a:solidFill>
              </a:rPr>
              <a:t>like large ovarian cyst or large hernia.</a:t>
            </a:r>
          </a:p>
          <a:p>
            <a:pPr marL="0" lvl="0" indent="0" algn="l" rtl="0">
              <a:buClr>
                <a:srgbClr val="0BD0D9"/>
              </a:buClr>
              <a:buNone/>
            </a:pPr>
            <a:endParaRPr lang="en-US" sz="2400" dirty="0">
              <a:solidFill>
                <a:prstClr val="black"/>
              </a:solidFill>
            </a:endParaRPr>
          </a:p>
          <a:p>
            <a:pPr marL="0" lvl="0" indent="0" algn="l" rtl="0">
              <a:buClr>
                <a:srgbClr val="0BD0D9"/>
              </a:buClr>
              <a:buNone/>
            </a:pPr>
            <a:endParaRPr lang="en-US" sz="2400" dirty="0">
              <a:solidFill>
                <a:prstClr val="black"/>
              </a:solidFill>
            </a:endParaRPr>
          </a:p>
          <a:p>
            <a:pPr marL="0" indent="0">
              <a:buNone/>
            </a:pPr>
            <a:endParaRPr lang="en-US" dirty="0"/>
          </a:p>
        </p:txBody>
      </p:sp>
    </p:spTree>
    <p:extLst>
      <p:ext uri="{BB962C8B-B14F-4D97-AF65-F5344CB8AC3E}">
        <p14:creationId xmlns:p14="http://schemas.microsoft.com/office/powerpoint/2010/main" val="3517623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152128"/>
          </a:xfrm>
        </p:spPr>
        <p:txBody>
          <a:bodyPr/>
          <a:lstStyle/>
          <a:p>
            <a:r>
              <a:rPr lang="en-US" sz="3200" b="1" dirty="0">
                <a:solidFill>
                  <a:prstClr val="black"/>
                </a:solidFill>
                <a:latin typeface="Constantia"/>
              </a:rPr>
              <a:t># The </a:t>
            </a:r>
            <a:r>
              <a:rPr lang="en-US" sz="3200" b="1" dirty="0">
                <a:solidFill>
                  <a:srgbClr val="FF0000"/>
                </a:solidFill>
                <a:latin typeface="Constantia"/>
              </a:rPr>
              <a:t>shape</a:t>
            </a:r>
            <a:r>
              <a:rPr lang="en-US" sz="3200" b="1" dirty="0">
                <a:solidFill>
                  <a:prstClr val="black"/>
                </a:solidFill>
                <a:latin typeface="Constantia"/>
              </a:rPr>
              <a:t> of the abdomen may be one of the followings:-</a:t>
            </a:r>
            <a:endParaRPr lang="en-US" dirty="0"/>
          </a:p>
        </p:txBody>
      </p:sp>
      <p:sp>
        <p:nvSpPr>
          <p:cNvPr id="3" name="Content Placeholder 2"/>
          <p:cNvSpPr>
            <a:spLocks noGrp="1"/>
          </p:cNvSpPr>
          <p:nvPr>
            <p:ph idx="1"/>
          </p:nvPr>
        </p:nvSpPr>
        <p:spPr>
          <a:xfrm>
            <a:off x="323528" y="1700808"/>
            <a:ext cx="8363272" cy="5157192"/>
          </a:xfrm>
        </p:spPr>
        <p:txBody>
          <a:bodyPr>
            <a:noAutofit/>
          </a:bodyPr>
          <a:lstStyle/>
          <a:p>
            <a:pPr marL="0" indent="0" algn="l">
              <a:buNone/>
            </a:pPr>
            <a:r>
              <a:rPr lang="en-US" sz="3200" b="1" dirty="0">
                <a:solidFill>
                  <a:prstClr val="black"/>
                </a:solidFill>
              </a:rPr>
              <a:t>1/ </a:t>
            </a:r>
            <a:r>
              <a:rPr lang="en-US" sz="3200" b="1" dirty="0">
                <a:solidFill>
                  <a:srgbClr val="FF0000"/>
                </a:solidFill>
              </a:rPr>
              <a:t>Flat</a:t>
            </a:r>
            <a:r>
              <a:rPr lang="en-US" sz="3200" dirty="0">
                <a:solidFill>
                  <a:prstClr val="black"/>
                </a:solidFill>
              </a:rPr>
              <a:t> which is the </a:t>
            </a:r>
            <a:r>
              <a:rPr lang="en-US" sz="3200" dirty="0">
                <a:solidFill>
                  <a:srgbClr val="FF0000"/>
                </a:solidFill>
              </a:rPr>
              <a:t>normal shape.</a:t>
            </a:r>
            <a:br>
              <a:rPr lang="en-US" sz="3200" dirty="0">
                <a:solidFill>
                  <a:srgbClr val="FF0000"/>
                </a:solidFill>
              </a:rPr>
            </a:br>
            <a:r>
              <a:rPr lang="en-US" sz="3200" b="1" dirty="0" smtClean="0">
                <a:solidFill>
                  <a:prstClr val="black"/>
                </a:solidFill>
              </a:rPr>
              <a:t>2</a:t>
            </a:r>
            <a:r>
              <a:rPr lang="en-US" sz="3200" b="1" dirty="0">
                <a:solidFill>
                  <a:prstClr val="black"/>
                </a:solidFill>
              </a:rPr>
              <a:t>/ </a:t>
            </a:r>
            <a:r>
              <a:rPr lang="en-US" sz="3200" b="1" dirty="0">
                <a:solidFill>
                  <a:srgbClr val="FF0000"/>
                </a:solidFill>
              </a:rPr>
              <a:t>Scaphoid</a:t>
            </a:r>
            <a:r>
              <a:rPr lang="en-US" sz="3200" dirty="0">
                <a:solidFill>
                  <a:prstClr val="black"/>
                </a:solidFill>
              </a:rPr>
              <a:t> e.g., like in </a:t>
            </a:r>
            <a:r>
              <a:rPr lang="en-US" sz="3200" dirty="0" smtClean="0">
                <a:solidFill>
                  <a:srgbClr val="FF0000"/>
                </a:solidFill>
              </a:rPr>
              <a:t>cachexia.</a:t>
            </a:r>
            <a:r>
              <a:rPr lang="en-US" sz="3200" b="1" dirty="0" smtClean="0"/>
              <a:t> </a:t>
            </a:r>
            <a:endParaRPr lang="en-US" sz="3200" b="1" dirty="0"/>
          </a:p>
          <a:p>
            <a:pPr marL="0" indent="0" algn="l">
              <a:buNone/>
            </a:pPr>
            <a:r>
              <a:rPr lang="en-US" sz="3200" b="1" dirty="0"/>
              <a:t>3/ </a:t>
            </a:r>
            <a:r>
              <a:rPr lang="en-US" sz="3200" b="1" dirty="0">
                <a:solidFill>
                  <a:srgbClr val="FF0000"/>
                </a:solidFill>
              </a:rPr>
              <a:t>Distended </a:t>
            </a:r>
            <a:r>
              <a:rPr lang="en-US" sz="3200" dirty="0"/>
              <a:t>as in the </a:t>
            </a:r>
            <a:r>
              <a:rPr lang="en-US" sz="3200" b="1" dirty="0">
                <a:solidFill>
                  <a:srgbClr val="FF0000"/>
                </a:solidFill>
              </a:rPr>
              <a:t>6fs</a:t>
            </a:r>
            <a:r>
              <a:rPr lang="en-US" sz="3200" b="1" dirty="0"/>
              <a:t>:</a:t>
            </a:r>
          </a:p>
          <a:p>
            <a:pPr marL="0" indent="0" algn="l">
              <a:buNone/>
            </a:pPr>
            <a:r>
              <a:rPr lang="en-US" sz="3200" dirty="0"/>
              <a:t>Fat = obesity</a:t>
            </a:r>
          </a:p>
          <a:p>
            <a:pPr marL="0" indent="0" algn="l">
              <a:buNone/>
            </a:pPr>
            <a:r>
              <a:rPr lang="en-US" sz="3200" dirty="0"/>
              <a:t>Fluid = </a:t>
            </a:r>
            <a:r>
              <a:rPr lang="en-US" sz="3200" dirty="0" smtClean="0"/>
              <a:t>ascites</a:t>
            </a:r>
            <a:endParaRPr lang="en-US" sz="3200" dirty="0"/>
          </a:p>
          <a:p>
            <a:pPr marL="0" indent="0" algn="l">
              <a:buNone/>
            </a:pPr>
            <a:r>
              <a:rPr lang="en-US" sz="3200" dirty="0"/>
              <a:t>Flatus = intestinal obstruction</a:t>
            </a:r>
          </a:p>
          <a:p>
            <a:pPr marL="0" indent="0" algn="l">
              <a:buNone/>
            </a:pPr>
            <a:r>
              <a:rPr lang="en-US" sz="3200" dirty="0"/>
              <a:t>Faeces = faecal impaction</a:t>
            </a:r>
          </a:p>
          <a:p>
            <a:pPr marL="0" indent="0" algn="l">
              <a:buNone/>
            </a:pPr>
            <a:r>
              <a:rPr lang="en-US" sz="3200" dirty="0"/>
              <a:t>Fetus = pregnancy</a:t>
            </a:r>
          </a:p>
          <a:p>
            <a:pPr marL="0" indent="0" algn="l">
              <a:buNone/>
            </a:pPr>
            <a:r>
              <a:rPr lang="en-US" sz="3200" dirty="0"/>
              <a:t>Fibroid  and  other  pelvic </a:t>
            </a:r>
            <a:r>
              <a:rPr lang="en-US" sz="3200" dirty="0" err="1"/>
              <a:t>tumours</a:t>
            </a:r>
            <a:endParaRPr lang="ar-IQ" sz="3200" dirty="0"/>
          </a:p>
          <a:p>
            <a:pPr marL="0" indent="0" algn="l">
              <a:buNone/>
            </a:pPr>
            <a:endParaRPr lang="en-US" sz="3200" dirty="0"/>
          </a:p>
        </p:txBody>
      </p:sp>
    </p:spTree>
    <p:extLst>
      <p:ext uri="{BB962C8B-B14F-4D97-AF65-F5344CB8AC3E}">
        <p14:creationId xmlns:p14="http://schemas.microsoft.com/office/powerpoint/2010/main" val="19037683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461</TotalTime>
  <Words>1609</Words>
  <Application>Microsoft Office PowerPoint</Application>
  <PresentationFormat>عرض على الشاشة (4:3)</PresentationFormat>
  <Paragraphs>191</Paragraphs>
  <Slides>32</Slides>
  <Notes>0</Notes>
  <HiddenSlides>0</HiddenSlides>
  <MMClips>0</MMClips>
  <ScaleCrop>false</ScaleCrop>
  <HeadingPairs>
    <vt:vector size="6" baseType="variant">
      <vt:variant>
        <vt:lpstr>الخطوط المستخدمة</vt:lpstr>
      </vt:variant>
      <vt:variant>
        <vt:i4>10</vt:i4>
      </vt:variant>
      <vt:variant>
        <vt:lpstr>نسق</vt:lpstr>
      </vt:variant>
      <vt:variant>
        <vt:i4>1</vt:i4>
      </vt:variant>
      <vt:variant>
        <vt:lpstr>عناوين الشرائح</vt:lpstr>
      </vt:variant>
      <vt:variant>
        <vt:i4>32</vt:i4>
      </vt:variant>
    </vt:vector>
  </HeadingPairs>
  <TitlesOfParts>
    <vt:vector size="43" baseType="lpstr">
      <vt:lpstr>Arial</vt:lpstr>
      <vt:lpstr>Calibri</vt:lpstr>
      <vt:lpstr>Constantia</vt:lpstr>
      <vt:lpstr>Lucida Sans Unicode</vt:lpstr>
      <vt:lpstr>Majalla UI</vt:lpstr>
      <vt:lpstr>Symbol</vt:lpstr>
      <vt:lpstr>Times New Roman</vt:lpstr>
      <vt:lpstr>Traditional Arabic</vt:lpstr>
      <vt:lpstr>Wingdings 2</vt:lpstr>
      <vt:lpstr>Wingdings 3</vt:lpstr>
      <vt:lpstr>تدفق</vt:lpstr>
      <vt:lpstr>University of Basrah  College of Nursing</vt:lpstr>
      <vt:lpstr>Lecture no. 7</vt:lpstr>
      <vt:lpstr>Components of the Health Assessment</vt:lpstr>
      <vt:lpstr>-General inspection:</vt:lpstr>
      <vt:lpstr>B/ Systematic examination</vt:lpstr>
      <vt:lpstr>Abdominal examination</vt:lpstr>
      <vt:lpstr>     In order to do abdominal examination we have to take the permission from the patient and we put the patient in supine position and we expose the patient gently from the nipple to the mid thigh, because : some of abdominal organs lies below the rib cage e.g., liver, spleen.  and the external genitalia  are part of the abdomen.</vt:lpstr>
      <vt:lpstr>Inspection of abdomen</vt:lpstr>
      <vt:lpstr># The shape of the abdomen may be one of the followings:-</vt:lpstr>
      <vt:lpstr>2-sequanting or kneeling from the side of the bed (to the patients right hand):</vt:lpstr>
      <vt:lpstr>3-inspection from the side of the bed:</vt:lpstr>
      <vt:lpstr>عرض تقديمي في PowerPoint</vt:lpstr>
      <vt:lpstr>Other physical signs: </vt:lpstr>
      <vt:lpstr>Succussion splash: </vt:lpstr>
      <vt:lpstr>Palpation of abdomen</vt:lpstr>
      <vt:lpstr>عرض تقديمي في PowerPoint</vt:lpstr>
      <vt:lpstr>Physical signs</vt:lpstr>
      <vt:lpstr>Percussion of abdomen</vt:lpstr>
      <vt:lpstr>Auscultation of abdomen</vt:lpstr>
      <vt:lpstr>Examination of abdominal organs</vt:lpstr>
      <vt:lpstr>Cardiac examination</vt:lpstr>
      <vt:lpstr>Inspection of the pericardium</vt:lpstr>
      <vt:lpstr>Palpation</vt:lpstr>
      <vt:lpstr>Auscultation</vt:lpstr>
      <vt:lpstr>عرض تقديمي في PowerPoint</vt:lpstr>
      <vt:lpstr>Respiratory System</vt:lpstr>
      <vt:lpstr>Palpation</vt:lpstr>
      <vt:lpstr>Percussion</vt:lpstr>
      <vt:lpstr>Grades of percussion</vt:lpstr>
      <vt:lpstr>Auscultation</vt:lpstr>
      <vt:lpstr>HOMEWORK</vt:lpstr>
      <vt:lpstr>Thank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Basrah  College of Nursing  Health Promotion Course   Fourth Year Students First Semester 2022-2023</dc:title>
  <dc:creator>Hisham</dc:creator>
  <cp:lastModifiedBy>Maher</cp:lastModifiedBy>
  <cp:revision>51</cp:revision>
  <dcterms:created xsi:type="dcterms:W3CDTF">2022-09-17T06:54:58Z</dcterms:created>
  <dcterms:modified xsi:type="dcterms:W3CDTF">2023-04-12T19:12:04Z</dcterms:modified>
</cp:coreProperties>
</file>